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3" r:id="rId2"/>
    <p:sldMasterId id="2147483802" r:id="rId3"/>
    <p:sldMasterId id="2147483846" r:id="rId4"/>
  </p:sldMasterIdLst>
  <p:notesMasterIdLst>
    <p:notesMasterId r:id="rId22"/>
  </p:notesMasterIdLst>
  <p:handoutMasterIdLst>
    <p:handoutMasterId r:id="rId23"/>
  </p:handoutMasterIdLst>
  <p:sldIdLst>
    <p:sldId id="552" r:id="rId5"/>
    <p:sldId id="599" r:id="rId6"/>
    <p:sldId id="556" r:id="rId7"/>
    <p:sldId id="577" r:id="rId8"/>
    <p:sldId id="560" r:id="rId9"/>
    <p:sldId id="587" r:id="rId10"/>
    <p:sldId id="562" r:id="rId11"/>
    <p:sldId id="613" r:id="rId12"/>
    <p:sldId id="617" r:id="rId13"/>
    <p:sldId id="569" r:id="rId14"/>
    <p:sldId id="628" r:id="rId15"/>
    <p:sldId id="627" r:id="rId16"/>
    <p:sldId id="624" r:id="rId17"/>
    <p:sldId id="595" r:id="rId18"/>
    <p:sldId id="568" r:id="rId19"/>
    <p:sldId id="563" r:id="rId20"/>
    <p:sldId id="564"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6839" autoAdjust="0"/>
  </p:normalViewPr>
  <p:slideViewPr>
    <p:cSldViewPr snapToGrid="0">
      <p:cViewPr varScale="1">
        <p:scale>
          <a:sx n="76" d="100"/>
          <a:sy n="76" d="100"/>
        </p:scale>
        <p:origin x="-1013" y="-8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9/7/2017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294931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9303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dirty="0" smtClean="0">
                <a:solidFill>
                  <a:srgbClr val="000000"/>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3241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3241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99460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053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05519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119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90941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30810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66566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0905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3053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713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25145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2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9/7/2017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47853-E245-481D-93F2-83BA3FCDDA49}" type="datetime1">
              <a:rPr lang="en-US" smtClean="0"/>
              <a:t>9/7/2017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smtClean="0"/>
              <a:pPr/>
              <a:t>9/7/2017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74340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smtClean="0"/>
              <a:pPr/>
              <a:t>9/7/2017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4293945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smtClean="0"/>
              <a:pPr/>
              <a:t>9/7/2017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92810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smtClean="0"/>
              <a:pPr/>
              <a:t>9/7/2017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lvl1pPr>
              <a:defRPr>
                <a:solidFill>
                  <a:schemeClr val="bg1">
                    <a:lumMod val="60000"/>
                    <a:lumOff val="40000"/>
                  </a:schemeClr>
                </a:solidFill>
              </a:defRPr>
            </a:lvl1p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448117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955702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9/7/2017</a:t>
            </a:fld>
            <a:endParaRPr lang="en-US"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3564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86986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20517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40022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799257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EAA7747-9DCF-4ECE-9898-FE3379676D92}" type="datetime1">
              <a:rPr lang="en-US" smtClean="0"/>
              <a:t>9/7/2017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18224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73696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7974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smtClean="0"/>
              <a:pPr/>
              <a:t>9/7/2017</a:t>
            </a:fld>
            <a:endParaRPr dirty="0"/>
          </a:p>
        </p:txBody>
      </p:sp>
      <p:sp>
        <p:nvSpPr>
          <p:cNvPr id="8" name="Footer Placeholder 7"/>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9" name="Slide Number Placeholder 8"/>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1167275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smtClean="0"/>
              <a:pPr/>
              <a:t>9/7/2017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9656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smtClean="0"/>
              <a:pPr/>
              <a:t>9/7/2017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5481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smtClean="0"/>
              <a:pPr/>
              <a:t>9/7/2017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96604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4986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571802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79850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C9AEB-49CC-40CA-A6E0-0DA5A2F7B1B3}"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69658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2215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64113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932627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9/7/2017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073918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smtClean="0"/>
              <a:pPr/>
              <a:t>9/7/2017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lvl1pPr>
              <a:defRPr>
                <a:solidFill>
                  <a:schemeClr val="bg1">
                    <a:lumMod val="60000"/>
                    <a:lumOff val="40000"/>
                  </a:schemeClr>
                </a:solidFill>
              </a:defRPr>
            </a:lvl1p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87384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smtClean="0"/>
              <a:pPr/>
              <a:t>9/7/2017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205675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smtClean="0"/>
              <a:pPr/>
              <a:t>9/7/2017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28927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smtClean="0"/>
              <a:pPr/>
              <a:t>9/7/2017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2990891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2518800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458AC3-9884-4BCA-8323-EDAB3D0BF272}"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9/7/2017</a:t>
            </a:fld>
            <a:endParaRPr lang="en-US"/>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endParaRPr lang="en-US"/>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945514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smtClean="0"/>
              <a:pPr/>
              <a:t>9/7/2017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464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Custom Title Slide: Grey Graphic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latin typeface="Calibri"/>
              </a:rPr>
              <a:pPr/>
              <a:t>9/7/2017</a:t>
            </a:fld>
            <a:endParaRPr lang="en-US" dirty="0">
              <a:solidFill>
                <a:srgbClr val="58595B"/>
              </a:solidFill>
              <a:latin typeface="Calibri"/>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93732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9/7/2017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47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1670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9/7/2017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0615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9/7/2017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0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9/7/2017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58012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36085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2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554C477-12DA-4B1D-B95E-F71AB9C47083}"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9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28393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9/7/2017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9164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61938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742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468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37575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79705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489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5224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176FA1-341C-473D-A881-1E1D5638A2F8}"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82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409465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9/7/2017</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17741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9/7/2017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81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9/7/2017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2941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0315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2493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6234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3729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037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E9FD4-51FE-44AD-A4AA-01C3232FEDB9}"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1221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78991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5669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9/7/2017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00093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991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90210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60350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9/7/2017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7789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25035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9/7/2017</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235222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8558-E651-429E-8B68-2D3508B85D04}"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9/7/2017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290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cSld name="1_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solidFill>
              </a:rPr>
              <a:t>Copyright </a:t>
            </a:r>
            <a:r>
              <a:rPr sz="800">
                <a:solidFill>
                  <a:srgbClr val="5F5F5F"/>
                </a:solidFill>
              </a:rPr>
              <a:t>© 201</a:t>
            </a:r>
            <a:r>
              <a:rPr lang="en-US" sz="800">
                <a:solidFill>
                  <a:srgbClr val="5F5F5F"/>
                </a:solidFill>
              </a:rPr>
              <a:t>5</a:t>
            </a:r>
            <a:r>
              <a:rPr sz="800">
                <a:solidFill>
                  <a:srgbClr val="5F5F5F"/>
                </a:solidFill>
              </a:rPr>
              <a:t> </a:t>
            </a:r>
            <a:r>
              <a:rPr sz="800" dirty="0">
                <a:solidFill>
                  <a:srgbClr val="5F5F5F"/>
                </a:solidFill>
              </a:rPr>
              <a:t>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3" y="739780"/>
            <a:ext cx="8763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a:xfrm>
            <a:off x="4563214" y="6556248"/>
            <a:ext cx="1226398" cy="182880"/>
          </a:xfrm>
          <a:prstGeom prst="rect">
            <a:avLst/>
          </a:prstGeom>
        </p:spPr>
        <p:txBody>
          <a:bodyPr/>
          <a:lstStyle>
            <a:lvl1pPr>
              <a:defRPr/>
            </a:lvl1pPr>
          </a:lstStyle>
          <a:p>
            <a:pPr>
              <a:defRPr/>
            </a:pPr>
            <a:fld id="{3D5668F4-9B26-44E8-A4BD-6385A2A28F22}" type="datetime1">
              <a:rPr lang="en-US" smtClean="0">
                <a:solidFill>
                  <a:srgbClr val="FFFFFF">
                    <a:lumMod val="60000"/>
                    <a:lumOff val="40000"/>
                  </a:srgbClr>
                </a:solidFill>
              </a:rPr>
              <a:pPr>
                <a:defRPr/>
              </a:pPr>
              <a:t>9/7/2017</a:t>
            </a:fld>
            <a:endParaRPr dirty="0">
              <a:solidFill>
                <a:srgbClr val="FFFFFF">
                  <a:lumMod val="60000"/>
                  <a:lumOff val="40000"/>
                </a:srgbClr>
              </a:solidFill>
            </a:endParaRPr>
          </a:p>
        </p:txBody>
      </p:sp>
      <p:sp>
        <p:nvSpPr>
          <p:cNvPr id="9" name="Slide Number Placeholder 5"/>
          <p:cNvSpPr>
            <a:spLocks noGrp="1"/>
          </p:cNvSpPr>
          <p:nvPr>
            <p:ph type="sldNum" sz="quarter" idx="16"/>
          </p:nvPr>
        </p:nvSpPr>
        <p:spPr>
          <a:xfrm>
            <a:off x="11276015" y="6934201"/>
            <a:ext cx="380999" cy="182563"/>
          </a:xfrm>
          <a:prstGeom prst="rect">
            <a:avLst/>
          </a:prstGeo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5892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CA8FC3-1659-4962-9906-59274225B70F}"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9/7/2017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763435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7C4A6EE-1C9E-405F-A06B-5B2779506147}"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EBEBA2-8427-4C13-B135-B27B8D2EF071}" type="datetime1">
              <a:rPr lang="en-US" smtClean="0"/>
              <a:t>9/7/2017</a:t>
            </a:fld>
            <a:endParaRPr dirty="0"/>
          </a:p>
        </p:txBody>
      </p:sp>
      <p:sp>
        <p:nvSpPr>
          <p:cNvPr id="8" name="Footer Placeholder 7"/>
          <p:cNvSpPr>
            <a:spLocks noGrp="1"/>
          </p:cNvSpPr>
          <p:nvPr>
            <p:ph type="ftr" sz="quarter" idx="11"/>
          </p:nvPr>
        </p:nvSpPr>
        <p:spPr/>
        <p:txBody>
          <a:bodyPr/>
          <a:lstStyle/>
          <a:p>
            <a:r>
              <a:rPr lang="en-US"/>
              <a:t>Confidential – 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3CE235-83E4-495C-85D6-D8552D6A1AE2}" type="datetime1">
              <a:rPr lang="en-US" smtClean="0"/>
              <a:t>9/7/2017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3966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03416-C241-4F04-8C5B-BD524CD2975A}" type="datetime1">
              <a:rPr lang="en-US" smtClean="0"/>
              <a:t>9/7/2017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754616"/>
            <a:ext cx="11125198" cy="276999"/>
          </a:xfrm>
        </p:spPr>
        <p:txBody>
          <a:bodyPr>
            <a:sp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812" y="3585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4603F-8D9B-493D-806F-5EB58E9C2737}" type="datetime1">
              <a:rPr lang="en-US" smtClean="0"/>
              <a:t>9/7/2017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B30943-C615-418E-A8B9-7012815FB1A1}"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DE35A-4D4B-46F1-8C03-57B229E13D1A}"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6EB2D1-C2D3-44A9-9046-6E156860AE6F}"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6B707-9FE5-4432-A66B-3FB17102ACEF}"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B478B26-2526-49BB-9E76-0FB835287F5A}"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22D4D5AA-1F94-40FE-86FC-0EA662993C97}" type="datetime1">
              <a:rPr lang="en-US" smtClean="0"/>
              <a:t>9/7/2017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15ACAE2C-BC00-4A4B-95C1-B9B684A92A74}"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47C62D4-5382-4FE4-9129-897211367B7D}"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B280B29-749F-4686-919A-02E851B1A432}" type="datetime1">
              <a:rPr lang="en-US" smtClean="0"/>
              <a:t>9/7/2017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83461A5E-DD08-4D81-9C0A-D88E3F3A703C}" type="datetime1">
              <a:rPr lang="en-US" smtClean="0"/>
              <a:t>9/7/2017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5EB-1AA9-4B06-AF4C-3AD467C8923A}" type="datetime1">
              <a:rPr lang="en-US" smtClean="0"/>
              <a:t>9/7/2017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C7E17-0237-42F7-887D-9D179534735C}" type="datetime1">
              <a:rPr lang="en-US" smtClean="0"/>
              <a:t>9/7/2017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207C8525-3CD2-4040-B3C1-53B306E71101}" type="datetime1">
              <a:rPr lang="en-US" smtClean="0"/>
              <a:t>9/7/2017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A4D5AD-7182-47D6-A244-8B777F7D634B}" type="datetime1">
              <a:rPr lang="en-US" smtClean="0"/>
              <a:t>9/7/2017</a:t>
            </a:fld>
            <a:endParaRPr lang="en-US"/>
          </a:p>
        </p:txBody>
      </p:sp>
      <p:sp>
        <p:nvSpPr>
          <p:cNvPr id="5" name="Footer Placeholder 4"/>
          <p:cNvSpPr>
            <a:spLocks noGrp="1"/>
          </p:cNvSpPr>
          <p:nvPr>
            <p:ph type="ftr" sz="quarter" idx="11"/>
          </p:nvPr>
        </p:nvSpPr>
        <p:spPr/>
        <p:txBody>
          <a:bodyPr/>
          <a:lstStyle/>
          <a:p>
            <a:r>
              <a:rPr lang="en-US"/>
              <a:t>Confidential – Oracle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2C04D02-D58A-4F9A-8B2E-ED1CE632B76B}" type="datetime1">
              <a:rPr lang="en-US" smtClean="0"/>
              <a:t>9/7/2017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1192C6A0-AA3A-4D7E-95DC-677354EDF1EF}" type="datetime1">
              <a:rPr lang="en-US" smtClean="0"/>
              <a:t>9/7/2017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539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7342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6003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492290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392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952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419628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967402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983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145891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BE2DE1C-3BA5-4D9A-A1A1-921D40E82850}" type="datetime1">
              <a:rPr lang="en-US" smtClean="0"/>
              <a:t>9/7/2017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0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2776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9902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8"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856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555860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524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11482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832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1712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611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19A20C5-2DC4-4CBD-92D8-A7166617B949}" type="datetime1">
              <a:rPr lang="en-US" smtClean="0"/>
              <a:t>9/7/2017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8418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4274366" y="0"/>
            <a:ext cx="10474099" cy="685800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727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346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144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94567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30632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292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231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591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5672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4954"/>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524001"/>
            <a:ext cx="11126522" cy="4419600"/>
          </a:xfrm>
        </p:spPr>
        <p:txBody>
          <a:bodyPr/>
          <a:lstStyle>
            <a:lvl1pPr>
              <a:buClr>
                <a:schemeClr val="accent3"/>
              </a:buClr>
              <a:defRPr sz="2000"/>
            </a:lvl1pPr>
          </a:lstStyle>
          <a:p>
            <a:pPr lvl="0"/>
            <a:r>
              <a:rPr lang="en-US" dirty="0"/>
              <a:t>Click to edit Master text styles</a:t>
            </a:r>
          </a:p>
        </p:txBody>
      </p:sp>
      <p:sp>
        <p:nvSpPr>
          <p:cNvPr id="4" name="Date Placeholder 3"/>
          <p:cNvSpPr>
            <a:spLocks noGrp="1"/>
          </p:cNvSpPr>
          <p:nvPr>
            <p:ph type="dt" sz="half" idx="10"/>
          </p:nvPr>
        </p:nvSpPr>
        <p:spPr/>
        <p:txBody>
          <a:bodyPr/>
          <a:lstStyle/>
          <a:p>
            <a:fld id="{38B7C8EB-E67B-4F53-98E1-4DD3396993C3}" type="datetime1">
              <a:rPr lang="en-US" smtClean="0"/>
              <a:t>9/7/2017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740666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06077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225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8958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823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75618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43017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12722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435404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94677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4868"/>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981200"/>
            <a:ext cx="11126522" cy="3962400"/>
          </a:xfrm>
        </p:spPr>
        <p:txBody>
          <a:bodyPr/>
          <a:lstStyle>
            <a:lvl1pPr marL="228600" indent="-228600">
              <a:buClr>
                <a:schemeClr val="accent3"/>
              </a:buClr>
              <a:buFont typeface="Arial" panose="020B0604020202020204" pitchFamily="34" charset="0"/>
              <a:buChar char="•"/>
              <a:defRPr sz="2000"/>
            </a:lvl1pPr>
            <a:lvl2pPr marL="274320" indent="0">
              <a:buNone/>
              <a:defRPr/>
            </a:lvl2pPr>
          </a:lstStyle>
          <a:p>
            <a:pPr lvl="0"/>
            <a:r>
              <a:rPr lang="en-US" dirty="0"/>
              <a:t>Click to edit Master text styles</a:t>
            </a:r>
          </a:p>
        </p:txBody>
      </p:sp>
      <p:sp>
        <p:nvSpPr>
          <p:cNvPr id="4" name="Date Placeholder 3"/>
          <p:cNvSpPr>
            <a:spLocks noGrp="1"/>
          </p:cNvSpPr>
          <p:nvPr>
            <p:ph type="dt" sz="half" idx="10"/>
          </p:nvPr>
        </p:nvSpPr>
        <p:spPr/>
        <p:txBody>
          <a:bodyPr/>
          <a:lstStyle/>
          <a:p>
            <a:fld id="{E8CDA104-4476-4570-9ABE-50CF208C8DC4}" type="datetime1">
              <a:rPr lang="en-US" smtClean="0"/>
              <a:t>9/7/2017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899292"/>
            <a:ext cx="11125199" cy="343299"/>
          </a:xfrm>
        </p:spPr>
        <p:txBody>
          <a:bodyPr>
            <a:no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531846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910527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6988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59261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937363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593077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9491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827650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898255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771983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7889405C-43DA-4840-9F21-5B23E4575B63}" type="datetime1">
              <a:rPr lang="en-US" smtClean="0"/>
              <a:t>9/7/2017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9/7/2017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14732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9/7/2017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94708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smtClean="0"/>
              <a:pPr/>
              <a:t>9/7/2017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10761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xmlns="">
        <p15:guide id="1" pos="383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smtClean="0"/>
              <a:pPr/>
              <a:t>9/7/2017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51996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0073" cy="68572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1701" y="1298353"/>
            <a:ext cx="10699749" cy="5836852"/>
          </a:xfrm>
          <a:prstGeom prst="rect">
            <a:avLst/>
          </a:prstGeom>
        </p:spPr>
      </p:pic>
      <p:sp>
        <p:nvSpPr>
          <p:cNvPr id="2" name="Title 1"/>
          <p:cNvSpPr>
            <a:spLocks noGrp="1"/>
          </p:cNvSpPr>
          <p:nvPr>
            <p:ph type="ctrTitle"/>
          </p:nvPr>
        </p:nvSpPr>
        <p:spPr>
          <a:xfrm>
            <a:off x="303212" y="1143000"/>
            <a:ext cx="8358526"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303343" y="2689225"/>
            <a:ext cx="835961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pic>
        <p:nvPicPr>
          <p:cNvPr id="9" name="Oracle red badge logo"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9/7/2017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1956299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r="-625"/>
          <a:stretch/>
        </p:blipFill>
        <p:spPr>
          <a:xfrm>
            <a:off x="0" y="0"/>
            <a:ext cx="12266613" cy="6858000"/>
          </a:xfrm>
          <a:prstGeom prst="rect">
            <a:avLst/>
          </a:prstGeom>
        </p:spPr>
      </p:pic>
      <p:pic>
        <p:nvPicPr>
          <p:cNvPr id="9"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9/7/2017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Internal/Restricted/Highly Restricted</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4066980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smtClean="0"/>
              <a:pPr/>
              <a:t>9/7/2017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055198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9/7/2017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647381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9/7/2017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53876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smtClean="0"/>
              <a:pPr/>
              <a:t>9/7/2017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06415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50" Type="http://schemas.openxmlformats.org/officeDocument/2006/relationships/slideLayout" Target="../slideLayouts/slideLayout89.xml"/><Relationship Id="rId55" Type="http://schemas.openxmlformats.org/officeDocument/2006/relationships/image" Target="../media/image1.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54" Type="http://schemas.openxmlformats.org/officeDocument/2006/relationships/image" Target="../media/image16.jpe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3"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theme" Target="../theme/theme3.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slideLayout" Target="../slideLayouts/slideLayout132.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41" Type="http://schemas.openxmlformats.org/officeDocument/2006/relationships/image" Target="../media/image1.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AE49408-56ED-4F5A-82E4-D3590C56C344}" type="datetime1">
              <a:rPr lang="en-US" smtClean="0"/>
              <a:t>9/7/2017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749" r:id="rId2"/>
    <p:sldLayoutId id="2147483649" r:id="rId3"/>
    <p:sldLayoutId id="2147483662" r:id="rId4"/>
    <p:sldLayoutId id="2147483664" r:id="rId5"/>
    <p:sldLayoutId id="2147483689" r:id="rId6"/>
    <p:sldLayoutId id="2147483650" r:id="rId7"/>
    <p:sldLayoutId id="2147483663" r:id="rId8"/>
    <p:sldLayoutId id="2147483686" r:id="rId9"/>
    <p:sldLayoutId id="2147483651" r:id="rId10"/>
    <p:sldLayoutId id="2147483665" r:id="rId11"/>
    <p:sldLayoutId id="2147483669" r:id="rId12"/>
    <p:sldLayoutId id="2147483692" r:id="rId13"/>
    <p:sldLayoutId id="2147483683" r:id="rId14"/>
    <p:sldLayoutId id="2147483670" r:id="rId15"/>
    <p:sldLayoutId id="2147483652" r:id="rId16"/>
    <p:sldLayoutId id="2147483671" r:id="rId17"/>
    <p:sldLayoutId id="2147483672" r:id="rId18"/>
    <p:sldLayoutId id="2147483679" r:id="rId19"/>
    <p:sldLayoutId id="2147483685" r:id="rId20"/>
    <p:sldLayoutId id="2147483688" r:id="rId21"/>
    <p:sldLayoutId id="2147483654" r:id="rId22"/>
    <p:sldLayoutId id="2147483666"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4" cstate="print">
            <a:lum/>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8847730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8" r:id="rId52"/>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Oracle red badge logo" descr="Oracle logo in white on red staging background"/>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smtClean="0"/>
              <a:pPr/>
              <a:t>9/7/2017</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34921805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9/7/2017</a:t>
            </a:fld>
            <a:endParaRPr lang="en-US" dirty="0">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1663972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2.png"/><Relationship Id="rId12"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81.png"/><Relationship Id="rId11" Type="http://schemas.openxmlformats.org/officeDocument/2006/relationships/image" Target="../media/image102.png"/><Relationship Id="rId5" Type="http://schemas.openxmlformats.org/officeDocument/2006/relationships/image" Target="../media/image1.png"/><Relationship Id="rId10" Type="http://schemas.openxmlformats.org/officeDocument/2006/relationships/image" Target="../media/image91.png"/><Relationship Id="rId4" Type="http://schemas.openxmlformats.org/officeDocument/2006/relationships/image" Target="../media/image101.png"/><Relationship Id="rId9" Type="http://schemas.openxmlformats.org/officeDocument/2006/relationships/image" Target="../media/image9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microsoft.com/office/2007/relationships/hdphoto" Target="../media/hdphoto2.wdp"/><Relationship Id="rId1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58.png"/><Relationship Id="rId17" Type="http://schemas.microsoft.com/office/2007/relationships/hdphoto" Target="../media/hdphoto4.wdp"/><Relationship Id="rId2" Type="http://schemas.openxmlformats.org/officeDocument/2006/relationships/notesSlide" Target="../notesSlides/notesSlide11.xml"/><Relationship Id="rId16" Type="http://schemas.openxmlformats.org/officeDocument/2006/relationships/image" Target="../media/image60.png"/><Relationship Id="rId20" Type="http://schemas.openxmlformats.org/officeDocument/2006/relationships/hyperlink" Target="https://apex.oraclecorp.com/pls/apex/f?p=21625:1:100420461220824" TargetMode="External"/><Relationship Id="rId1" Type="http://schemas.openxmlformats.org/officeDocument/2006/relationships/slideLayout" Target="../slideLayouts/slideLayout22.xml"/><Relationship Id="rId6" Type="http://schemas.openxmlformats.org/officeDocument/2006/relationships/image" Target="../media/image81.png"/><Relationship Id="rId11" Type="http://schemas.microsoft.com/office/2007/relationships/hdphoto" Target="../media/hdphoto1.wdp"/><Relationship Id="rId5" Type="http://schemas.openxmlformats.org/officeDocument/2006/relationships/image" Target="../media/image105.tiff"/><Relationship Id="rId15" Type="http://schemas.microsoft.com/office/2007/relationships/hdphoto" Target="../media/hdphoto3.wdp"/><Relationship Id="rId10" Type="http://schemas.openxmlformats.org/officeDocument/2006/relationships/image" Target="../media/image57.png"/><Relationship Id="rId19" Type="http://schemas.openxmlformats.org/officeDocument/2006/relationships/image" Target="../media/image62.png"/><Relationship Id="rId4" Type="http://schemas.openxmlformats.org/officeDocument/2006/relationships/image" Target="../media/image104.tiff"/><Relationship Id="rId9" Type="http://schemas.openxmlformats.org/officeDocument/2006/relationships/image" Target="../media/image90.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58.png"/><Relationship Id="rId18" Type="http://schemas.microsoft.com/office/2007/relationships/hdphoto" Target="../media/hdphoto4.wdp"/><Relationship Id="rId3" Type="http://schemas.openxmlformats.org/officeDocument/2006/relationships/image" Target="../media/image1.png"/><Relationship Id="rId21" Type="http://schemas.openxmlformats.org/officeDocument/2006/relationships/image" Target="../media/image63.png"/><Relationship Id="rId7" Type="http://schemas.openxmlformats.org/officeDocument/2006/relationships/image" Target="../media/image81.png"/><Relationship Id="rId12" Type="http://schemas.microsoft.com/office/2007/relationships/hdphoto" Target="../media/hdphoto1.wdp"/><Relationship Id="rId17" Type="http://schemas.openxmlformats.org/officeDocument/2006/relationships/image" Target="../media/image60.png"/><Relationship Id="rId2" Type="http://schemas.openxmlformats.org/officeDocument/2006/relationships/notesSlide" Target="../notesSlides/notesSlide12.xml"/><Relationship Id="rId16" Type="http://schemas.microsoft.com/office/2007/relationships/hdphoto" Target="../media/hdphoto3.wdp"/><Relationship Id="rId20" Type="http://schemas.openxmlformats.org/officeDocument/2006/relationships/image" Target="../media/image62.png"/><Relationship Id="rId1" Type="http://schemas.openxmlformats.org/officeDocument/2006/relationships/slideLayout" Target="../slideLayouts/slideLayout22.xml"/><Relationship Id="rId6" Type="http://schemas.openxmlformats.org/officeDocument/2006/relationships/image" Target="../media/image106.png"/><Relationship Id="rId11" Type="http://schemas.openxmlformats.org/officeDocument/2006/relationships/image" Target="../media/image57.png"/><Relationship Id="rId5" Type="http://schemas.openxmlformats.org/officeDocument/2006/relationships/image" Target="../media/image105.tiff"/><Relationship Id="rId15" Type="http://schemas.openxmlformats.org/officeDocument/2006/relationships/image" Target="../media/image59.png"/><Relationship Id="rId23" Type="http://schemas.openxmlformats.org/officeDocument/2006/relationships/image" Target="../media/image65.png"/><Relationship Id="rId10" Type="http://schemas.openxmlformats.org/officeDocument/2006/relationships/image" Target="../media/image90.png"/><Relationship Id="rId19" Type="http://schemas.openxmlformats.org/officeDocument/2006/relationships/image" Target="../media/image61.png"/><Relationship Id="rId4" Type="http://schemas.openxmlformats.org/officeDocument/2006/relationships/image" Target="../media/image104.tiff"/><Relationship Id="rId9" Type="http://schemas.openxmlformats.org/officeDocument/2006/relationships/image" Target="../media/image89.png"/><Relationship Id="rId14" Type="http://schemas.microsoft.com/office/2007/relationships/hdphoto" Target="../media/hdphoto2.wdp"/><Relationship Id="rId22"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108.png"/><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94.xml"/><Relationship Id="rId5" Type="http://schemas.openxmlformats.org/officeDocument/2006/relationships/hyperlink" Target="mailto:stephanie.tom@oracle.com"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91.xml"/><Relationship Id="rId6" Type="http://schemas.openxmlformats.org/officeDocument/2006/relationships/hyperlink" Target="a%20href='http:/www.freepik.com/free-vector/white-world-map_796237.htm'%3eDesigned%20by%20Freepik%3c/a" TargetMode="External"/><Relationship Id="rId11" Type="http://schemas.openxmlformats.org/officeDocument/2006/relationships/image" Target="../media/image52.jpeg"/><Relationship Id="rId5" Type="http://schemas.openxmlformats.org/officeDocument/2006/relationships/image" Target="../media/image1.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1.png"/><Relationship Id="rId3" Type="http://schemas.openxmlformats.org/officeDocument/2006/relationships/image" Target="../media/image55.jpeg"/><Relationship Id="rId7" Type="http://schemas.openxmlformats.org/officeDocument/2006/relationships/image" Target="../media/image58.png"/><Relationship Id="rId12" Type="http://schemas.microsoft.com/office/2007/relationships/hdphoto" Target="../media/hdphoto4.wdp"/><Relationship Id="rId17" Type="http://schemas.openxmlformats.org/officeDocument/2006/relationships/image" Target="../media/image65.png"/><Relationship Id="rId2" Type="http://schemas.openxmlformats.org/officeDocument/2006/relationships/notesSlide" Target="../notesSlides/notesSlide4.xml"/><Relationship Id="rId16" Type="http://schemas.openxmlformats.org/officeDocument/2006/relationships/image" Target="../media/image64.png"/><Relationship Id="rId1" Type="http://schemas.openxmlformats.org/officeDocument/2006/relationships/slideLayout" Target="../slideLayouts/slideLayout91.xml"/><Relationship Id="rId6" Type="http://schemas.microsoft.com/office/2007/relationships/hdphoto" Target="../media/hdphoto1.wdp"/><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3.png"/><Relationship Id="rId10" Type="http://schemas.microsoft.com/office/2007/relationships/hdphoto" Target="../media/hdphoto3.wdp"/><Relationship Id="rId4" Type="http://schemas.openxmlformats.org/officeDocument/2006/relationships/image" Target="../media/image56.jpeg"/><Relationship Id="rId9" Type="http://schemas.openxmlformats.org/officeDocument/2006/relationships/image" Target="../media/image59.png"/><Relationship Id="rId1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9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1.png"/><Relationship Id="rId21" Type="http://schemas.microsoft.com/office/2007/relationships/hdphoto" Target="../media/hdphoto2.wdp"/><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microsoft.com/office/2007/relationships/hdphoto" Target="../media/hdphoto4.wdp"/><Relationship Id="rId2" Type="http://schemas.openxmlformats.org/officeDocument/2006/relationships/notesSlide" Target="../notesSlides/notesSlide7.xml"/><Relationship Id="rId16" Type="http://schemas.openxmlformats.org/officeDocument/2006/relationships/image" Target="../media/image92.png"/><Relationship Id="rId20" Type="http://schemas.openxmlformats.org/officeDocument/2006/relationships/image" Target="../media/image58.png"/><Relationship Id="rId29"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60.png"/><Relationship Id="rId32" Type="http://schemas.openxmlformats.org/officeDocument/2006/relationships/image" Target="../media/image95.png"/><Relationship Id="rId5" Type="http://schemas.openxmlformats.org/officeDocument/2006/relationships/image" Target="../media/image81.png"/><Relationship Id="rId15" Type="http://schemas.openxmlformats.org/officeDocument/2006/relationships/image" Target="../media/image91.png"/><Relationship Id="rId23" Type="http://schemas.microsoft.com/office/2007/relationships/hdphoto" Target="../media/hdphoto3.wdp"/><Relationship Id="rId28" Type="http://schemas.openxmlformats.org/officeDocument/2006/relationships/image" Target="../media/image63.png"/><Relationship Id="rId10" Type="http://schemas.openxmlformats.org/officeDocument/2006/relationships/image" Target="../media/image86.png"/><Relationship Id="rId19" Type="http://schemas.microsoft.com/office/2007/relationships/hdphoto" Target="../media/hdphoto1.wdp"/><Relationship Id="rId31" Type="http://schemas.openxmlformats.org/officeDocument/2006/relationships/image" Target="../media/image94.png"/><Relationship Id="rId4" Type="http://schemas.openxmlformats.org/officeDocument/2006/relationships/image" Target="../media/image1.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59.png"/><Relationship Id="rId27" Type="http://schemas.openxmlformats.org/officeDocument/2006/relationships/image" Target="../media/image62.png"/><Relationship Id="rId30"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97.png"/><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H="1">
            <a:off x="5713413" y="3269675"/>
            <a:ext cx="1828800" cy="91440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5" idx="0"/>
          </p:cNvCxnSpPr>
          <p:nvPr/>
        </p:nvCxnSpPr>
        <p:spPr>
          <a:xfrm flipH="1">
            <a:off x="1446213" y="2632003"/>
            <a:ext cx="703429" cy="10948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32" idx="5"/>
          </p:cNvCxnSpPr>
          <p:nvPr/>
        </p:nvCxnSpPr>
        <p:spPr>
          <a:xfrm>
            <a:off x="9993023" y="4184075"/>
            <a:ext cx="636814" cy="151669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57657" y="2632003"/>
            <a:ext cx="1724638" cy="15520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346745" y="1477212"/>
            <a:ext cx="1712646" cy="38039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344081" y="2355275"/>
            <a:ext cx="293132" cy="131934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03213" y="3726875"/>
            <a:ext cx="2286000" cy="2209800"/>
          </a:xfrm>
          <a:prstGeom prst="ellipse">
            <a:avLst/>
          </a:prstGeom>
          <a:solidFill>
            <a:schemeClr val="accent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lnSpc>
                <a:spcPct val="80000"/>
              </a:lnSpc>
              <a:spcBef>
                <a:spcPts val="0"/>
              </a:spcBef>
              <a:spcAft>
                <a:spcPts val="0"/>
              </a:spcAft>
              <a:defRPr/>
            </a:pPr>
            <a:r>
              <a:rPr lang="en-US" sz="2400" b="1" dirty="0"/>
              <a:t>Hamza</a:t>
            </a:r>
            <a:br>
              <a:rPr lang="en-US" sz="2400" b="1" dirty="0"/>
            </a:br>
            <a:r>
              <a:rPr lang="en-US" sz="2400" b="1" dirty="0"/>
              <a:t>Jahangir</a:t>
            </a:r>
            <a:br>
              <a:rPr lang="en-US" sz="2400" b="1" dirty="0"/>
            </a:br>
            <a:r>
              <a:rPr lang="en-US" sz="1600" i="1" dirty="0" smtClean="0">
                <a:solidFill>
                  <a:schemeClr val="accent5">
                    <a:lumMod val="20000"/>
                    <a:lumOff val="80000"/>
                  </a:schemeClr>
                </a:solidFill>
              </a:rPr>
              <a:t>September 2017</a:t>
            </a:r>
            <a:endParaRPr lang="en-US" sz="1600" i="1" dirty="0">
              <a:solidFill>
                <a:schemeClr val="accent5">
                  <a:lumMod val="20000"/>
                  <a:lumOff val="80000"/>
                </a:schemeClr>
              </a:solidFill>
            </a:endParaRPr>
          </a:p>
        </p:txBody>
      </p:sp>
      <p:sp>
        <p:nvSpPr>
          <p:cNvPr id="16" name="Oval 15"/>
          <p:cNvSpPr/>
          <p:nvPr/>
        </p:nvSpPr>
        <p:spPr>
          <a:xfrm>
            <a:off x="7238072" y="288639"/>
            <a:ext cx="4419600" cy="4267200"/>
          </a:xfrm>
          <a:prstGeom prst="ellipse">
            <a:avLst/>
          </a:prstGeom>
          <a:solidFill>
            <a:schemeClr val="tx1">
              <a:lumMod val="20000"/>
              <a:lumOff val="8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365760" rIns="0" anchor="ctr"/>
          <a:lstStyle/>
          <a:p>
            <a:pPr defTabSz="1218987" fontAlgn="auto">
              <a:lnSpc>
                <a:spcPct val="90000"/>
              </a:lnSpc>
              <a:spcBef>
                <a:spcPts val="0"/>
              </a:spcBef>
              <a:spcAft>
                <a:spcPts val="0"/>
              </a:spcAft>
              <a:defRPr/>
            </a:pPr>
            <a:endParaRPr lang="en-US" sz="3600" i="1" dirty="0">
              <a:solidFill>
                <a:schemeClr val="tx2">
                  <a:lumMod val="20000"/>
                  <a:lumOff val="80000"/>
                </a:schemeClr>
              </a:solidFill>
            </a:endParaRPr>
          </a:p>
        </p:txBody>
      </p:sp>
      <p:sp>
        <p:nvSpPr>
          <p:cNvPr id="17" name="Oval 16"/>
          <p:cNvSpPr/>
          <p:nvPr/>
        </p:nvSpPr>
        <p:spPr>
          <a:xfrm>
            <a:off x="1630699" y="1098161"/>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tx2">
                  <a:lumMod val="20000"/>
                  <a:lumOff val="80000"/>
                </a:schemeClr>
              </a:solidFill>
              <a:latin typeface="MV Boli" pitchFamily="2" charset="0"/>
              <a:cs typeface="MV Boli" pitchFamily="2" charset="0"/>
            </a:endParaRPr>
          </a:p>
        </p:txBody>
      </p:sp>
      <p:sp>
        <p:nvSpPr>
          <p:cNvPr id="19" name="Oval 18"/>
          <p:cNvSpPr/>
          <p:nvPr/>
        </p:nvSpPr>
        <p:spPr>
          <a:xfrm>
            <a:off x="1289676" y="1019197"/>
            <a:ext cx="381000" cy="381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0" name="Oval 19"/>
          <p:cNvSpPr/>
          <p:nvPr/>
        </p:nvSpPr>
        <p:spPr>
          <a:xfrm>
            <a:off x="6542222" y="349983"/>
            <a:ext cx="381000" cy="381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solidFill>
                <a:schemeClr val="accent4">
                  <a:lumMod val="75000"/>
                </a:schemeClr>
              </a:solidFill>
            </a:endParaRPr>
          </a:p>
        </p:txBody>
      </p:sp>
      <p:sp>
        <p:nvSpPr>
          <p:cNvPr id="21" name="Oval 20"/>
          <p:cNvSpPr/>
          <p:nvPr/>
        </p:nvSpPr>
        <p:spPr>
          <a:xfrm>
            <a:off x="7049330" y="121383"/>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2" name="Oval 21"/>
          <p:cNvSpPr/>
          <p:nvPr/>
        </p:nvSpPr>
        <p:spPr>
          <a:xfrm>
            <a:off x="5268247" y="5414262"/>
            <a:ext cx="381000" cy="381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3" name="Oval 22"/>
          <p:cNvSpPr/>
          <p:nvPr/>
        </p:nvSpPr>
        <p:spPr>
          <a:xfrm>
            <a:off x="5649247" y="5806152"/>
            <a:ext cx="228600" cy="2286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4" name="Oval 23"/>
          <p:cNvSpPr/>
          <p:nvPr/>
        </p:nvSpPr>
        <p:spPr>
          <a:xfrm>
            <a:off x="4799013" y="520645"/>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endParaRPr lang="en-US" sz="1800" dirty="0">
              <a:solidFill>
                <a:schemeClr val="accent6">
                  <a:lumMod val="20000"/>
                  <a:lumOff val="80000"/>
                </a:schemeClr>
              </a:solidFill>
              <a:latin typeface="Segoe Print" panose="02000600000000000000" pitchFamily="2" charset="0"/>
              <a:cs typeface="MV Boli" pitchFamily="2" charset="0"/>
            </a:endParaRPr>
          </a:p>
        </p:txBody>
      </p:sp>
      <p:sp>
        <p:nvSpPr>
          <p:cNvPr id="25" name="Oval 24"/>
          <p:cNvSpPr/>
          <p:nvPr/>
        </p:nvSpPr>
        <p:spPr>
          <a:xfrm>
            <a:off x="3896647" y="3568643"/>
            <a:ext cx="1939634" cy="18426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accent3"/>
              </a:solidFill>
              <a:latin typeface="MV Boli" pitchFamily="2" charset="0"/>
              <a:cs typeface="MV Boli" pitchFamily="2" charset="0"/>
            </a:endParaRPr>
          </a:p>
        </p:txBody>
      </p:sp>
      <p:sp>
        <p:nvSpPr>
          <p:cNvPr id="26" name="Oval 25"/>
          <p:cNvSpPr/>
          <p:nvPr/>
        </p:nvSpPr>
        <p:spPr>
          <a:xfrm>
            <a:off x="983288" y="790597"/>
            <a:ext cx="228600" cy="2286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30" name="TextBox 29"/>
          <p:cNvSpPr txBox="1"/>
          <p:nvPr/>
        </p:nvSpPr>
        <p:spPr>
          <a:xfrm>
            <a:off x="1822745" y="2580598"/>
            <a:ext cx="1524000" cy="227755"/>
          </a:xfrm>
          <a:prstGeom prst="rect">
            <a:avLst/>
          </a:prstGeom>
          <a:noFill/>
        </p:spPr>
        <p:txBody>
          <a:bodyPr wrap="square" lIns="0" tIns="0" rIns="0" bIns="0" rtlCol="0">
            <a:spAutoFit/>
          </a:bodyPr>
          <a:lstStyle/>
          <a:p>
            <a:pPr algn="ctr">
              <a:lnSpc>
                <a:spcPct val="90000"/>
              </a:lnSpc>
            </a:pPr>
            <a:r>
              <a:rPr lang="en-US" sz="1600" dirty="0">
                <a:solidFill>
                  <a:schemeClr val="accent6">
                    <a:lumMod val="20000"/>
                    <a:lumOff val="80000"/>
                  </a:schemeClr>
                </a:solidFill>
                <a:latin typeface="Segoe Print" panose="02000600000000000000" pitchFamily="2" charset="0"/>
                <a:cs typeface="MV Boli" pitchFamily="2" charset="0"/>
              </a:rPr>
              <a:t>Reston</a:t>
            </a:r>
          </a:p>
        </p:txBody>
      </p:sp>
      <p:sp>
        <p:nvSpPr>
          <p:cNvPr id="31" name="TextBox 30"/>
          <p:cNvSpPr txBox="1"/>
          <p:nvPr/>
        </p:nvSpPr>
        <p:spPr>
          <a:xfrm>
            <a:off x="4129371" y="5030303"/>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3">
                    <a:lumMod val="20000"/>
                    <a:lumOff val="80000"/>
                  </a:schemeClr>
                </a:solidFill>
                <a:latin typeface="Segoe Print" panose="02000600000000000000" pitchFamily="2" charset="0"/>
                <a:cs typeface="MV Boli" pitchFamily="2" charset="0"/>
              </a:rPr>
              <a:t>Austin</a:t>
            </a:r>
          </a:p>
        </p:txBody>
      </p:sp>
      <p:sp>
        <p:nvSpPr>
          <p:cNvPr id="3" name="Footer Placeholder 2"/>
          <p:cNvSpPr>
            <a:spLocks noGrp="1"/>
          </p:cNvSpPr>
          <p:nvPr>
            <p:ph type="ftr" sz="quarter" idx="15"/>
          </p:nvPr>
        </p:nvSpPr>
        <p:spPr>
          <a:xfrm>
            <a:off x="8621423" y="6537591"/>
            <a:ext cx="2743200" cy="182880"/>
          </a:xfrm>
        </p:spPr>
        <p:txBody>
          <a:bodyPr/>
          <a:lstStyle/>
          <a:p>
            <a:r>
              <a:rPr lang="en-US" sz="900" kern="0" dirty="0">
                <a:solidFill>
                  <a:srgbClr val="FFFFFF"/>
                </a:solidFill>
              </a:rPr>
              <a:t>Confidential – Oracle Internal</a:t>
            </a:r>
          </a:p>
        </p:txBody>
      </p:sp>
      <p:sp>
        <p:nvSpPr>
          <p:cNvPr id="4" name="Slide Number Placeholder 3"/>
          <p:cNvSpPr>
            <a:spLocks noGrp="1"/>
          </p:cNvSpPr>
          <p:nvPr>
            <p:ph type="sldNum" sz="quarter" idx="12"/>
          </p:nvPr>
        </p:nvSpPr>
        <p:spPr>
          <a:xfrm>
            <a:off x="11276011" y="6528538"/>
            <a:ext cx="381661" cy="182880"/>
          </a:xfrm>
        </p:spPr>
        <p:txBody>
          <a:bodyPr/>
          <a:lstStyle/>
          <a:p>
            <a:fld id="{C51EAA63-D034-42AE-91FA-B13B9518C7BE}" type="slidenum">
              <a:rPr lang="en-US" sz="900" smtClean="0"/>
              <a:pPr/>
              <a:t>1</a:t>
            </a:fld>
            <a:endParaRPr lang="en-US" sz="900" dirty="0"/>
          </a:p>
        </p:txBody>
      </p:sp>
      <p:sp>
        <p:nvSpPr>
          <p:cNvPr id="27" name="TextBox 26"/>
          <p:cNvSpPr txBox="1"/>
          <p:nvPr/>
        </p:nvSpPr>
        <p:spPr>
          <a:xfrm>
            <a:off x="5043348" y="1954967"/>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4">
                    <a:lumMod val="20000"/>
                    <a:lumOff val="80000"/>
                  </a:schemeClr>
                </a:solidFill>
                <a:latin typeface="Segoe Print" panose="02000600000000000000" pitchFamily="2" charset="0"/>
                <a:cs typeface="MV Boli" pitchFamily="2" charset="0"/>
              </a:rPr>
              <a:t>Bangalore</a:t>
            </a:r>
          </a:p>
        </p:txBody>
      </p:sp>
      <p:sp>
        <p:nvSpPr>
          <p:cNvPr id="37" name="Oval 36"/>
          <p:cNvSpPr/>
          <p:nvPr/>
        </p:nvSpPr>
        <p:spPr>
          <a:xfrm>
            <a:off x="1977064" y="1213690"/>
            <a:ext cx="1224210" cy="1262918"/>
          </a:xfrm>
          <a:prstGeom prst="ellipse">
            <a:avLst/>
          </a:prstGeom>
          <a:blipFill>
            <a:blip r:embed="rId3" cstate="print">
              <a:extLst>
                <a:ext uri="{28A0092B-C50C-407E-A947-70E740481C1C}">
                  <a14:useLocalDpi xmlns:a14="http://schemas.microsoft.com/office/drawing/2010/main"/>
                </a:ext>
              </a:extLst>
            </a:blip>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43" name="Oval 42"/>
          <p:cNvSpPr/>
          <p:nvPr/>
        </p:nvSpPr>
        <p:spPr>
          <a:xfrm>
            <a:off x="5138775" y="625958"/>
            <a:ext cx="1230722" cy="1231646"/>
          </a:xfrm>
          <a:prstGeom prst="ellipse">
            <a:avLst/>
          </a:prstGeom>
          <a:blipFill>
            <a:blip r:embed="rId4" cstate="print">
              <a:extLst>
                <a:ext uri="{28A0092B-C50C-407E-A947-70E740481C1C}">
                  <a14:useLocalDpi xmlns:a14="http://schemas.microsoft.com/office/drawing/2010/main"/>
                </a:ext>
              </a:extLst>
            </a:blip>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33" name="Oval 32"/>
          <p:cNvSpPr/>
          <p:nvPr/>
        </p:nvSpPr>
        <p:spPr>
          <a:xfrm>
            <a:off x="4229158" y="3677585"/>
            <a:ext cx="1253043" cy="1224983"/>
          </a:xfrm>
          <a:prstGeom prst="ellipse">
            <a:avLst/>
          </a:prstGeom>
          <a:blipFill>
            <a:blip r:embed="rId5"/>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7" name="TextBox 6"/>
          <p:cNvSpPr txBox="1"/>
          <p:nvPr/>
        </p:nvSpPr>
        <p:spPr>
          <a:xfrm>
            <a:off x="9105427" y="1545630"/>
            <a:ext cx="1548501" cy="1945148"/>
          </a:xfrm>
          <a:prstGeom prst="rect">
            <a:avLst/>
          </a:prstGeom>
          <a:noFill/>
        </p:spPr>
        <p:txBody>
          <a:bodyPr wrap="none" lIns="0" tIns="0" rIns="0" bIns="0" rtlCol="0">
            <a:spAutoFit/>
          </a:bodyPr>
          <a:lstStyle/>
          <a:p>
            <a:pPr>
              <a:lnSpc>
                <a:spcPct val="80000"/>
              </a:lnSpc>
              <a:spcBef>
                <a:spcPts val="1200"/>
              </a:spcBef>
            </a:pPr>
            <a:r>
              <a:rPr lang="en-US" sz="1400" i="1" dirty="0"/>
              <a:t> </a:t>
            </a:r>
            <a:r>
              <a:rPr lang="en-US" dirty="0"/>
              <a:t/>
            </a:r>
            <a:br>
              <a:rPr lang="en-US" dirty="0"/>
            </a:br>
            <a:r>
              <a:rPr lang="en-US" sz="3600" dirty="0">
                <a:solidFill>
                  <a:schemeClr val="accent1"/>
                </a:solidFill>
                <a:latin typeface="+mj-lt"/>
              </a:rPr>
              <a:t>Oracle</a:t>
            </a:r>
            <a:r>
              <a:rPr lang="en-US" sz="3600" dirty="0">
                <a:latin typeface="+mj-lt"/>
              </a:rPr>
              <a:t/>
            </a:r>
            <a:br>
              <a:rPr lang="en-US" sz="3600" dirty="0">
                <a:latin typeface="+mj-lt"/>
              </a:rPr>
            </a:br>
            <a:r>
              <a:rPr lang="en-US" sz="3600" dirty="0">
                <a:solidFill>
                  <a:schemeClr val="accent5"/>
                </a:solidFill>
                <a:latin typeface="+mj-lt"/>
              </a:rPr>
              <a:t>Cloud </a:t>
            </a:r>
            <a:br>
              <a:rPr lang="en-US" sz="3600" dirty="0">
                <a:solidFill>
                  <a:schemeClr val="accent5"/>
                </a:solidFill>
                <a:latin typeface="+mj-lt"/>
              </a:rPr>
            </a:br>
            <a:r>
              <a:rPr lang="en-US" sz="3600" dirty="0">
                <a:solidFill>
                  <a:schemeClr val="accent5"/>
                </a:solidFill>
                <a:latin typeface="+mj-lt"/>
              </a:rPr>
              <a:t>Solution</a:t>
            </a:r>
            <a:br>
              <a:rPr lang="en-US" sz="3600" dirty="0">
                <a:solidFill>
                  <a:schemeClr val="accent5"/>
                </a:solidFill>
                <a:latin typeface="+mj-lt"/>
              </a:rPr>
            </a:br>
            <a:r>
              <a:rPr lang="en-US" sz="3600" dirty="0">
                <a:solidFill>
                  <a:schemeClr val="accent5"/>
                </a:solidFill>
                <a:latin typeface="+mj-lt"/>
              </a:rPr>
              <a:t>Hubs</a:t>
            </a:r>
            <a:endParaRPr lang="en-US" dirty="0">
              <a:solidFill>
                <a:schemeClr val="accent5"/>
              </a:solidFill>
              <a:latin typeface="+mj-lt"/>
            </a:endParaRPr>
          </a:p>
        </p:txBody>
      </p:sp>
      <p:sp>
        <p:nvSpPr>
          <p:cNvPr id="32" name="Freeform 3"/>
          <p:cNvSpPr>
            <a:spLocks noChangeAspect="1" noChangeArrowheads="1"/>
          </p:cNvSpPr>
          <p:nvPr/>
        </p:nvSpPr>
        <p:spPr bwMode="auto">
          <a:xfrm>
            <a:off x="10304608" y="5455232"/>
            <a:ext cx="1572560" cy="88456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41" name="Picture 4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76251" y="1292302"/>
            <a:ext cx="1287397" cy="2121913"/>
          </a:xfrm>
          <a:prstGeom prst="rect">
            <a:avLst/>
          </a:prstGeom>
        </p:spPr>
      </p:pic>
      <p:pic>
        <p:nvPicPr>
          <p:cNvPr id="34" name="Picture 33" descr="cloud.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33926" y="283729"/>
            <a:ext cx="4419600" cy="4267200"/>
          </a:xfrm>
          <a:custGeom>
            <a:avLst/>
            <a:gdLst>
              <a:gd name="connsiteX0" fmla="*/ 2209800 w 4419600"/>
              <a:gd name="connsiteY0" fmla="*/ 0 h 4267200"/>
              <a:gd name="connsiteX1" fmla="*/ 4419600 w 4419600"/>
              <a:gd name="connsiteY1" fmla="*/ 2133600 h 4267200"/>
              <a:gd name="connsiteX2" fmla="*/ 2209800 w 4419600"/>
              <a:gd name="connsiteY2" fmla="*/ 4267200 h 4267200"/>
              <a:gd name="connsiteX3" fmla="*/ 0 w 4419600"/>
              <a:gd name="connsiteY3" fmla="*/ 2133600 h 4267200"/>
              <a:gd name="connsiteX4" fmla="*/ 2209800 w 4419600"/>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00" h="4267200">
                <a:moveTo>
                  <a:pt x="2209800" y="0"/>
                </a:moveTo>
                <a:cubicBezTo>
                  <a:pt x="3430239" y="0"/>
                  <a:pt x="4419600" y="955245"/>
                  <a:pt x="4419600" y="2133600"/>
                </a:cubicBezTo>
                <a:cubicBezTo>
                  <a:pt x="4419600" y="3311955"/>
                  <a:pt x="3430239" y="4267200"/>
                  <a:pt x="2209800" y="4267200"/>
                </a:cubicBezTo>
                <a:cubicBezTo>
                  <a:pt x="989361" y="4267200"/>
                  <a:pt x="0" y="3311955"/>
                  <a:pt x="0" y="2133600"/>
                </a:cubicBezTo>
                <a:cubicBezTo>
                  <a:pt x="0" y="955245"/>
                  <a:pt x="989361" y="0"/>
                  <a:pt x="2209800" y="0"/>
                </a:cubicBezTo>
                <a:close/>
              </a:path>
            </a:pathLst>
          </a:custGeom>
          <a:noFill/>
          <a:ln w="9525">
            <a:noFill/>
            <a:miter lim="800000"/>
            <a:headEnd/>
            <a:tailEnd/>
          </a:ln>
        </p:spPr>
      </p:pic>
      <p:sp>
        <p:nvSpPr>
          <p:cNvPr id="2" name="Rectangle 1"/>
          <p:cNvSpPr/>
          <p:nvPr/>
        </p:nvSpPr>
        <p:spPr>
          <a:xfrm>
            <a:off x="9041745" y="1280259"/>
            <a:ext cx="2234266" cy="441339"/>
          </a:xfrm>
          <a:prstGeom prst="rect">
            <a:avLst/>
          </a:prstGeom>
        </p:spPr>
        <p:txBody>
          <a:bodyPr wrap="none">
            <a:spAutoFit/>
          </a:bodyPr>
          <a:lstStyle/>
          <a:p>
            <a:pPr>
              <a:lnSpc>
                <a:spcPct val="80000"/>
              </a:lnSpc>
              <a:spcBef>
                <a:spcPts val="1200"/>
              </a:spcBef>
            </a:pPr>
            <a:r>
              <a:rPr lang="en-US" sz="1400" i="1" dirty="0"/>
              <a:t>Introducing</a:t>
            </a:r>
            <a:br>
              <a:rPr lang="en-US" sz="1400" i="1" dirty="0"/>
            </a:br>
            <a:r>
              <a:rPr lang="en-US" sz="1400" i="1" dirty="0"/>
              <a:t>NATD Solution Engineering’s</a:t>
            </a:r>
          </a:p>
        </p:txBody>
      </p:sp>
    </p:spTree>
    <p:extLst>
      <p:ext uri="{BB962C8B-B14F-4D97-AF65-F5344CB8AC3E}">
        <p14:creationId xmlns:p14="http://schemas.microsoft.com/office/powerpoint/2010/main" val="1005298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3" descr="cloud.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12243" y="20597"/>
            <a:ext cx="3076581" cy="2009215"/>
          </a:xfrm>
          <a:prstGeom prst="rect">
            <a:avLst/>
          </a:prstGeom>
          <a:noFill/>
          <a:ln w="9525">
            <a:noFill/>
            <a:miter lim="800000"/>
            <a:headEnd/>
            <a:tailEnd/>
          </a:ln>
        </p:spPr>
      </p:pic>
      <p:sp>
        <p:nvSpPr>
          <p:cNvPr id="26" name="Rectangle 25"/>
          <p:cNvSpPr/>
          <p:nvPr/>
        </p:nvSpPr>
        <p:spPr bwMode="gray">
          <a:xfrm>
            <a:off x="191386" y="841836"/>
            <a:ext cx="4348717" cy="5548331"/>
          </a:xfrm>
          <a:prstGeom prst="rect">
            <a:avLst/>
          </a:prstGeom>
          <a:gradFill>
            <a:gsLst>
              <a:gs pos="0">
                <a:schemeClr val="bg2"/>
              </a:gs>
              <a:gs pos="74000">
                <a:schemeClr val="bg1"/>
              </a:gs>
              <a:gs pos="83000">
                <a:schemeClr val="bg1"/>
              </a:gs>
              <a:gs pos="99000">
                <a:schemeClr val="bg1">
                  <a:lumMod val="95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93351" y="2192490"/>
            <a:ext cx="2500328" cy="1406761"/>
          </a:xfrm>
          <a:prstGeom prst="rect">
            <a:avLst/>
          </a:prstGeom>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8" name="TextBox 7"/>
          <p:cNvSpPr txBox="1"/>
          <p:nvPr/>
        </p:nvSpPr>
        <p:spPr>
          <a:xfrm>
            <a:off x="689361" y="978782"/>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1</a:t>
            </a:r>
          </a:p>
        </p:txBody>
      </p:sp>
      <p:sp>
        <p:nvSpPr>
          <p:cNvPr id="9" name="TextBox 8"/>
          <p:cNvSpPr txBox="1"/>
          <p:nvPr/>
        </p:nvSpPr>
        <p:spPr>
          <a:xfrm>
            <a:off x="6487650" y="978781"/>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2</a:t>
            </a:r>
          </a:p>
        </p:txBody>
      </p:sp>
      <p:sp>
        <p:nvSpPr>
          <p:cNvPr id="2" name="Rectangle: Rounded Corners 1"/>
          <p:cNvSpPr/>
          <p:nvPr/>
        </p:nvSpPr>
        <p:spPr bwMode="gray">
          <a:xfrm>
            <a:off x="689361"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Develop a Cloud Vision</a:t>
            </a:r>
            <a:r>
              <a:rPr lang="en-US" dirty="0">
                <a:solidFill>
                  <a:schemeClr val="bg1"/>
                </a:solidFill>
              </a:rPr>
              <a:t/>
            </a:r>
            <a:br>
              <a:rPr lang="en-US" dirty="0">
                <a:solidFill>
                  <a:schemeClr val="bg1"/>
                </a:solidFill>
              </a:rPr>
            </a:br>
            <a:r>
              <a:rPr lang="en-US" sz="1600" dirty="0">
                <a:solidFill>
                  <a:schemeClr val="bg1"/>
                </a:solidFill>
              </a:rPr>
              <a:t>SE Service using Cloud Accelerate</a:t>
            </a:r>
            <a:endParaRPr lang="en-US" dirty="0">
              <a:solidFill>
                <a:schemeClr val="bg1"/>
              </a:solidFill>
            </a:endParaRPr>
          </a:p>
        </p:txBody>
      </p:sp>
      <p:sp>
        <p:nvSpPr>
          <p:cNvPr id="10" name="Rectangle: Rounded Corners 9"/>
          <p:cNvSpPr/>
          <p:nvPr/>
        </p:nvSpPr>
        <p:spPr bwMode="gray">
          <a:xfrm>
            <a:off x="6530187"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Design a Cloud Solution</a:t>
            </a:r>
            <a:r>
              <a:rPr lang="en-US" sz="1600" dirty="0">
                <a:solidFill>
                  <a:schemeClr val="bg1"/>
                </a:solidFill>
              </a:rPr>
              <a:t/>
            </a:r>
            <a:br>
              <a:rPr lang="en-US" sz="1600" dirty="0">
                <a:solidFill>
                  <a:schemeClr val="bg1"/>
                </a:solidFill>
              </a:rPr>
            </a:br>
            <a:r>
              <a:rPr lang="en-US" sz="1600" dirty="0">
                <a:solidFill>
                  <a:schemeClr val="bg1"/>
                </a:solidFill>
              </a:rPr>
              <a:t>SE Service using ECAL</a:t>
            </a:r>
            <a:endParaRPr lang="en-US" dirty="0">
              <a:solidFill>
                <a:schemeClr val="bg1"/>
              </a:solidFill>
            </a:endParaRPr>
          </a:p>
        </p:txBody>
      </p:sp>
      <p:cxnSp>
        <p:nvCxnSpPr>
          <p:cNvPr id="12" name="Straight Connector 11"/>
          <p:cNvCxnSpPr/>
          <p:nvPr/>
        </p:nvCxnSpPr>
        <p:spPr>
          <a:xfrm>
            <a:off x="4540103" y="1034172"/>
            <a:ext cx="42530" cy="5050465"/>
          </a:xfrm>
          <a:prstGeom prst="line">
            <a:avLst/>
          </a:prstGeom>
          <a:ln w="19050">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85418" y="2468852"/>
            <a:ext cx="620511" cy="796369"/>
            <a:chOff x="1699951" y="1200281"/>
            <a:chExt cx="620511" cy="796369"/>
          </a:xfrm>
        </p:grpSpPr>
        <p:pic>
          <p:nvPicPr>
            <p:cNvPr id="14" name="Picture Placeholder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99951" y="1200281"/>
              <a:ext cx="620511" cy="689457"/>
            </a:xfrm>
            <a:prstGeom prst="rect">
              <a:avLst/>
            </a:prstGeom>
          </p:spPr>
        </p:pic>
        <p:pic>
          <p:nvPicPr>
            <p:cNvPr id="15" name="Picture Placeholder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754307" y="1640729"/>
              <a:ext cx="522137" cy="355921"/>
            </a:xfrm>
            <a:prstGeom prst="rect">
              <a:avLst/>
            </a:prstGeom>
          </p:spPr>
        </p:pic>
      </p:grpSp>
      <p:grpSp>
        <p:nvGrpSpPr>
          <p:cNvPr id="16" name="Group 15"/>
          <p:cNvGrpSpPr/>
          <p:nvPr/>
        </p:nvGrpSpPr>
        <p:grpSpPr>
          <a:xfrm>
            <a:off x="1067172" y="4503887"/>
            <a:ext cx="568804" cy="707266"/>
            <a:chOff x="499730" y="4597308"/>
            <a:chExt cx="568804" cy="707266"/>
          </a:xfrm>
        </p:grpSpPr>
        <p:pic>
          <p:nvPicPr>
            <p:cNvPr id="17" name="Picture Placeholder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9730" y="4597308"/>
              <a:ext cx="568804" cy="671966"/>
            </a:xfrm>
            <a:prstGeom prst="rect">
              <a:avLst/>
            </a:prstGeom>
          </p:spPr>
        </p:pic>
        <p:pic>
          <p:nvPicPr>
            <p:cNvPr id="18" name="Picture Placeholder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bwMode="gray">
            <a:xfrm>
              <a:off x="570665" y="5004519"/>
              <a:ext cx="412624" cy="300055"/>
            </a:xfrm>
            <a:prstGeom prst="rect">
              <a:avLst/>
            </a:prstGeom>
            <a:noFill/>
          </p:spPr>
        </p:pic>
      </p:grpSp>
      <p:grpSp>
        <p:nvGrpSpPr>
          <p:cNvPr id="19" name="Group 18"/>
          <p:cNvGrpSpPr/>
          <p:nvPr/>
        </p:nvGrpSpPr>
        <p:grpSpPr>
          <a:xfrm>
            <a:off x="402777" y="4483789"/>
            <a:ext cx="620511" cy="705726"/>
            <a:chOff x="467605" y="3083075"/>
            <a:chExt cx="620511" cy="705726"/>
          </a:xfrm>
        </p:grpSpPr>
        <p:pic>
          <p:nvPicPr>
            <p:cNvPr id="20" name="Picture Placeholder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67605" y="3083075"/>
              <a:ext cx="620511" cy="689457"/>
            </a:xfrm>
            <a:prstGeom prst="rect">
              <a:avLst/>
            </a:prstGeom>
          </p:spPr>
        </p:pic>
        <p:pic>
          <p:nvPicPr>
            <p:cNvPr id="21" name="Picture Placeholder 1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67605" y="3369469"/>
              <a:ext cx="565093" cy="419332"/>
            </a:xfrm>
            <a:prstGeom prst="rect">
              <a:avLst/>
            </a:prstGeom>
          </p:spPr>
        </p:pic>
      </p:grpSp>
      <p:sp>
        <p:nvSpPr>
          <p:cNvPr id="22" name="TextBox 21"/>
          <p:cNvSpPr txBox="1"/>
          <p:nvPr/>
        </p:nvSpPr>
        <p:spPr>
          <a:xfrm>
            <a:off x="56887" y="3266358"/>
            <a:ext cx="1836464" cy="581698"/>
          </a:xfrm>
          <a:prstGeom prst="rect">
            <a:avLst/>
          </a:prstGeom>
          <a:noFill/>
        </p:spPr>
        <p:txBody>
          <a:bodyPr wrap="square" lIns="0" tIns="0" rIns="0" bIns="0" rtlCol="0">
            <a:spAutoFit/>
          </a:bodyPr>
          <a:lstStyle/>
          <a:p>
            <a:pPr algn="ctr">
              <a:lnSpc>
                <a:spcPct val="90000"/>
              </a:lnSpc>
            </a:pPr>
            <a:r>
              <a:rPr lang="en-US" sz="1400" dirty="0">
                <a:solidFill>
                  <a:schemeClr val="accent4"/>
                </a:solidFill>
              </a:rPr>
              <a:t>ECA</a:t>
            </a:r>
            <a:r>
              <a:rPr lang="en-US" sz="1600" dirty="0"/>
              <a:t/>
            </a:r>
            <a:br>
              <a:rPr lang="en-US" sz="1600" dirty="0"/>
            </a:br>
            <a:r>
              <a:rPr lang="en-US" sz="1200" dirty="0">
                <a:solidFill>
                  <a:schemeClr val="accent3">
                    <a:lumMod val="50000"/>
                  </a:schemeClr>
                </a:solidFill>
              </a:rPr>
              <a:t>Acts as </a:t>
            </a:r>
            <a:r>
              <a:rPr lang="en-US" sz="1200" dirty="0">
                <a:solidFill>
                  <a:schemeClr val="accent3">
                    <a:lumMod val="50000"/>
                  </a:schemeClr>
                </a:solidFill>
                <a:latin typeface="Segoe Print" panose="02000600000000000000" pitchFamily="2" charset="0"/>
              </a:rPr>
              <a:t>“Ideator”</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3" name="TextBox 22"/>
          <p:cNvSpPr txBox="1"/>
          <p:nvPr/>
        </p:nvSpPr>
        <p:spPr>
          <a:xfrm>
            <a:off x="-102603" y="5254155"/>
            <a:ext cx="2388601" cy="775597"/>
          </a:xfrm>
          <a:prstGeom prst="rect">
            <a:avLst/>
          </a:prstGeom>
          <a:noFill/>
        </p:spPr>
        <p:txBody>
          <a:bodyPr wrap="square" lIns="0" tIns="0" rIns="0" bIns="0" rtlCol="0">
            <a:spAutoFit/>
          </a:bodyPr>
          <a:lstStyle/>
          <a:p>
            <a:pPr algn="ctr">
              <a:lnSpc>
                <a:spcPct val="90000"/>
              </a:lnSpc>
            </a:pPr>
            <a:r>
              <a:rPr lang="en-US" sz="1400" dirty="0">
                <a:solidFill>
                  <a:schemeClr val="accent4"/>
                </a:solidFill>
              </a:rPr>
              <a:t>Platform Specialist </a:t>
            </a:r>
            <a:br>
              <a:rPr lang="en-US" sz="1400" dirty="0">
                <a:solidFill>
                  <a:schemeClr val="accent4"/>
                </a:solidFill>
              </a:rPr>
            </a:br>
            <a:r>
              <a:rPr lang="en-US" sz="1400" dirty="0">
                <a:solidFill>
                  <a:schemeClr val="accent4"/>
                </a:solidFill>
              </a:rPr>
              <a:t>&amp; Hub SE</a:t>
            </a:r>
            <a:br>
              <a:rPr lang="en-US" sz="1400" dirty="0">
                <a:solidFill>
                  <a:schemeClr val="accent4"/>
                </a:solidFill>
              </a:rPr>
            </a:br>
            <a:r>
              <a:rPr lang="en-US" sz="1200" dirty="0">
                <a:solidFill>
                  <a:schemeClr val="accent3">
                    <a:lumMod val="50000"/>
                  </a:schemeClr>
                </a:solidFill>
              </a:rPr>
              <a:t>Act as </a:t>
            </a:r>
            <a:r>
              <a:rPr lang="en-US" sz="1200" dirty="0">
                <a:solidFill>
                  <a:schemeClr val="accent3">
                    <a:lumMod val="50000"/>
                  </a:schemeClr>
                </a:solidFill>
                <a:latin typeface="Segoe Print" panose="02000600000000000000" pitchFamily="2" charset="0"/>
              </a:rPr>
              <a:t>“Prototypers”</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25" name="Picture 2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57413" y="4270048"/>
            <a:ext cx="2068531" cy="1649234"/>
          </a:xfrm>
          <a:prstGeom prst="rect">
            <a:avLst/>
          </a:prstGeom>
        </p:spPr>
      </p:pic>
      <p:sp>
        <p:nvSpPr>
          <p:cNvPr id="27" name="TextBox 26"/>
          <p:cNvSpPr txBox="1"/>
          <p:nvPr/>
        </p:nvSpPr>
        <p:spPr>
          <a:xfrm>
            <a:off x="1550731" y="3660857"/>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Storyboard &amp; Notional Architecture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8" name="TextBox 27"/>
          <p:cNvSpPr txBox="1"/>
          <p:nvPr/>
        </p:nvSpPr>
        <p:spPr>
          <a:xfrm>
            <a:off x="1571807" y="5925821"/>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Solution Prototype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30" name="Picture 2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596296" y="1881948"/>
            <a:ext cx="6267921" cy="1754372"/>
          </a:xfrm>
          <a:prstGeom prst="rect">
            <a:avLst/>
          </a:prstGeom>
        </p:spPr>
      </p:pic>
      <p:graphicFrame>
        <p:nvGraphicFramePr>
          <p:cNvPr id="47" name="Table 46"/>
          <p:cNvGraphicFramePr>
            <a:graphicFrameLocks noGrp="1"/>
          </p:cNvGraphicFramePr>
          <p:nvPr>
            <p:extLst>
              <p:ext uri="{D42A27DB-BD31-4B8C-83A1-F6EECF244321}">
                <p14:modId xmlns:p14="http://schemas.microsoft.com/office/powerpoint/2010/main" val="1307401004"/>
              </p:ext>
            </p:extLst>
          </p:nvPr>
        </p:nvGraphicFramePr>
        <p:xfrm>
          <a:off x="4625348" y="3716425"/>
          <a:ext cx="7238870" cy="2348789"/>
        </p:xfrm>
        <a:graphic>
          <a:graphicData uri="http://schemas.openxmlformats.org/drawingml/2006/table">
            <a:tbl>
              <a:tblPr bandRow="1">
                <a:tableStyleId>{5FD0F851-EC5A-4D38-B0AD-8093EC10F338}</a:tableStyleId>
              </a:tblPr>
              <a:tblGrid>
                <a:gridCol w="1162721">
                  <a:extLst>
                    <a:ext uri="{9D8B030D-6E8A-4147-A177-3AD203B41FA5}">
                      <a16:colId xmlns:a16="http://schemas.microsoft.com/office/drawing/2014/main" xmlns="" val="1433938929"/>
                    </a:ext>
                  </a:extLst>
                </a:gridCol>
                <a:gridCol w="1183861">
                  <a:extLst>
                    <a:ext uri="{9D8B030D-6E8A-4147-A177-3AD203B41FA5}">
                      <a16:colId xmlns:a16="http://schemas.microsoft.com/office/drawing/2014/main" xmlns="" val="612089095"/>
                    </a:ext>
                  </a:extLst>
                </a:gridCol>
                <a:gridCol w="1272854">
                  <a:extLst>
                    <a:ext uri="{9D8B030D-6E8A-4147-A177-3AD203B41FA5}">
                      <a16:colId xmlns:a16="http://schemas.microsoft.com/office/drawing/2014/main" xmlns="" val="791688294"/>
                    </a:ext>
                  </a:extLst>
                </a:gridCol>
                <a:gridCol w="1206478">
                  <a:extLst>
                    <a:ext uri="{9D8B030D-6E8A-4147-A177-3AD203B41FA5}">
                      <a16:colId xmlns:a16="http://schemas.microsoft.com/office/drawing/2014/main" xmlns="" val="2694432459"/>
                    </a:ext>
                  </a:extLst>
                </a:gridCol>
                <a:gridCol w="1206478">
                  <a:extLst>
                    <a:ext uri="{9D8B030D-6E8A-4147-A177-3AD203B41FA5}">
                      <a16:colId xmlns:a16="http://schemas.microsoft.com/office/drawing/2014/main" xmlns="" val="1661049249"/>
                    </a:ext>
                  </a:extLst>
                </a:gridCol>
                <a:gridCol w="1206478">
                  <a:extLst>
                    <a:ext uri="{9D8B030D-6E8A-4147-A177-3AD203B41FA5}">
                      <a16:colId xmlns:a16="http://schemas.microsoft.com/office/drawing/2014/main" xmlns="" val="2761565622"/>
                    </a:ext>
                  </a:extLst>
                </a:gridCol>
              </a:tblGrid>
              <a:tr h="565709">
                <a:tc>
                  <a:txBody>
                    <a:bodyPr/>
                    <a:lstStyle/>
                    <a:p>
                      <a:pPr algn="ctr"/>
                      <a:r>
                        <a:rPr lang="en-US" sz="1400" dirty="0">
                          <a:solidFill>
                            <a:schemeClr val="accent4"/>
                          </a:solidFill>
                        </a:rPr>
                        <a:t>ECA</a:t>
                      </a:r>
                      <a:br>
                        <a:rPr lang="en-US" sz="1400" dirty="0">
                          <a:solidFill>
                            <a:schemeClr val="accent4"/>
                          </a:solidFill>
                        </a:rPr>
                      </a:br>
                      <a:r>
                        <a:rPr lang="en-US" sz="1100" dirty="0">
                          <a:solidFill>
                            <a:schemeClr val="accent4"/>
                          </a:solidFill>
                        </a:rPr>
                        <a:t>*IA on Key Accts</a:t>
                      </a:r>
                      <a:endParaRPr lang="en-US" sz="1400" dirty="0">
                        <a:solidFill>
                          <a:schemeClr val="accent4"/>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JEP</a:t>
                      </a:r>
                    </a:p>
                    <a:p>
                      <a:pPr marL="117475" indent="-117475">
                        <a:buFont typeface="Arial" panose="020B0604020202020204" pitchFamily="34" charset="0"/>
                        <a:buChar char="•"/>
                      </a:pPr>
                      <a:r>
                        <a:rPr lang="en-US" sz="1100" dirty="0">
                          <a:latin typeface="+mn-lt"/>
                        </a:rPr>
                        <a:t>CVH*</a:t>
                      </a:r>
                    </a:p>
                    <a:p>
                      <a:pPr marL="117475" indent="-117475">
                        <a:buFont typeface="Arial" panose="020B0604020202020204" pitchFamily="34" charset="0"/>
                        <a:buChar char="•"/>
                      </a:pPr>
                      <a:r>
                        <a:rPr lang="en-US" sz="1100" dirty="0">
                          <a:latin typeface="+mn-lt"/>
                        </a:rPr>
                        <a:t>Cloud</a:t>
                      </a:r>
                      <a:r>
                        <a:rPr lang="en-US" sz="1100" baseline="0" dirty="0">
                          <a:latin typeface="+mn-lt"/>
                        </a:rPr>
                        <a:t> Vision*</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CS Arch</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Logical</a:t>
                      </a:r>
                      <a:r>
                        <a:rPr lang="en-US" sz="1100" baseline="0" dirty="0">
                          <a:latin typeface="+mn-lt"/>
                        </a:rPr>
                        <a:t> &amp; Physical Archs</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Solution PPT &amp; Proposal</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3922195107"/>
                  </a:ext>
                </a:extLst>
              </a:tr>
              <a:tr h="565709">
                <a:tc>
                  <a:txBody>
                    <a:bodyPr/>
                    <a:lstStyle/>
                    <a:p>
                      <a:pPr algn="ctr"/>
                      <a:r>
                        <a:rPr lang="en-US" sz="1400" dirty="0">
                          <a:solidFill>
                            <a:schemeClr val="accent3">
                              <a:lumMod val="20000"/>
                              <a:lumOff val="80000"/>
                            </a:schemeClr>
                          </a:solidFill>
                        </a:rPr>
                        <a:t>PS &amp; Hub 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Solution Demo</a:t>
                      </a:r>
                    </a:p>
                    <a:p>
                      <a:pPr marL="117475" indent="-117475">
                        <a:buFont typeface="Arial" panose="020B0604020202020204" pitchFamily="34" charset="0"/>
                        <a:buChar char="•"/>
                      </a:pPr>
                      <a:r>
                        <a:rPr lang="en-US" sz="1100" dirty="0">
                          <a:solidFill>
                            <a:schemeClr val="bg1"/>
                          </a:solidFill>
                          <a:latin typeface="+mn-lt"/>
                        </a:rPr>
                        <a:t>Discovery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Sizing,</a:t>
                      </a:r>
                      <a:r>
                        <a:rPr lang="en-US" sz="1100" baseline="0" dirty="0">
                          <a:solidFill>
                            <a:schemeClr val="bg1"/>
                          </a:solidFill>
                          <a:latin typeface="+mn-lt"/>
                        </a:rPr>
                        <a:t> </a:t>
                      </a:r>
                      <a:r>
                        <a:rPr lang="en-US" sz="1100" dirty="0">
                          <a:solidFill>
                            <a:schemeClr val="bg1"/>
                          </a:solidFill>
                          <a:latin typeface="+mn-lt"/>
                        </a:rPr>
                        <a:t>Port &amp; Workload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POV</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Cloud Readiness Assessment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228600" indent="-228600">
                        <a:buFont typeface="Arial" panose="020B0604020202020204" pitchFamily="34" charset="0"/>
                        <a:buChar char="•"/>
                      </a:pPr>
                      <a:endParaRPr lang="en-US" sz="11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xmlns="" val="2758153944"/>
                  </a:ext>
                </a:extLst>
              </a:tr>
              <a:tr h="565709">
                <a:tc>
                  <a:txBody>
                    <a:bodyPr/>
                    <a:lstStyle/>
                    <a:p>
                      <a:pPr algn="ctr"/>
                      <a:r>
                        <a:rPr lang="en-US" sz="1400" dirty="0">
                          <a:solidFill>
                            <a:schemeClr val="accent4"/>
                          </a:solidFill>
                        </a:rPr>
                        <a:t>CSM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Ops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Adoption Plan</a:t>
                      </a:r>
                    </a:p>
                    <a:p>
                      <a:pPr marL="117475" indent="-117475">
                        <a:buFont typeface="Arial" panose="020B0604020202020204" pitchFamily="34" charset="0"/>
                        <a:buChar char="•"/>
                      </a:pPr>
                      <a:r>
                        <a:rPr lang="en-US" sz="1100" dirty="0">
                          <a:latin typeface="+mn-lt"/>
                        </a:rPr>
                        <a:t>Provision Intake Doc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4208768675"/>
                  </a:ext>
                </a:extLst>
              </a:tr>
              <a:tr h="565709">
                <a:tc>
                  <a:txBody>
                    <a:bodyPr/>
                    <a:lstStyle/>
                    <a:p>
                      <a:pPr algn="ctr"/>
                      <a:r>
                        <a:rPr lang="en-US" sz="1400" dirty="0">
                          <a:solidFill>
                            <a:schemeClr val="accent4"/>
                          </a:solidFill>
                        </a:rPr>
                        <a:t>BCV</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CVH</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Value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Bus Case</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213329745"/>
                  </a:ext>
                </a:extLst>
              </a:tr>
            </a:tbl>
          </a:graphicData>
        </a:graphic>
      </p:graphicFrame>
      <p:sp>
        <p:nvSpPr>
          <p:cNvPr id="59" name="TextBox 58"/>
          <p:cNvSpPr txBox="1"/>
          <p:nvPr/>
        </p:nvSpPr>
        <p:spPr>
          <a:xfrm>
            <a:off x="4582633" y="6248747"/>
            <a:ext cx="7410893" cy="294889"/>
          </a:xfrm>
          <a:prstGeom prst="rect">
            <a:avLst/>
          </a:prstGeom>
          <a:noFill/>
        </p:spPr>
        <p:txBody>
          <a:bodyPr wrap="square" lIns="0" tIns="0" rIns="0" bIns="0" rtlCol="0">
            <a:spAutoFit/>
          </a:bodyPr>
          <a:lstStyle/>
          <a:p>
            <a:pPr algn="ctr">
              <a:lnSpc>
                <a:spcPct val="90000"/>
              </a:lnSpc>
            </a:pPr>
            <a:r>
              <a:rPr lang="en-US" sz="1050" i="1" dirty="0">
                <a:solidFill>
                  <a:schemeClr val="accent3">
                    <a:lumMod val="50000"/>
                  </a:schemeClr>
                </a:solidFill>
              </a:rPr>
              <a:t>Note: This is an example of how responsibilities may be segregated by SE Role for an SE Service.</a:t>
            </a:r>
            <a:r>
              <a:rPr lang="en-US" sz="1050" dirty="0">
                <a:solidFill>
                  <a:schemeClr val="accent3">
                    <a:lumMod val="50000"/>
                  </a:schemeClr>
                </a:solidFill>
                <a:latin typeface="Segoe Print" panose="02000600000000000000" pitchFamily="2" charset="0"/>
              </a:rPr>
              <a:t/>
            </a:r>
            <a:br>
              <a:rPr lang="en-US" sz="1050" dirty="0">
                <a:solidFill>
                  <a:schemeClr val="accent3">
                    <a:lumMod val="50000"/>
                  </a:schemeClr>
                </a:solidFill>
                <a:latin typeface="Segoe Print" panose="02000600000000000000" pitchFamily="2" charset="0"/>
              </a:rPr>
            </a:br>
            <a:endParaRPr lang="en-US" sz="1050" dirty="0">
              <a:solidFill>
                <a:schemeClr val="accent3">
                  <a:lumMod val="50000"/>
                </a:schemeClr>
              </a:solidFill>
              <a:latin typeface="Segoe Print" panose="02000600000000000000" pitchFamily="2" charset="0"/>
            </a:endParaRPr>
          </a:p>
        </p:txBody>
      </p:sp>
    </p:spTree>
    <p:extLst>
      <p:ext uri="{BB962C8B-B14F-4D97-AF65-F5344CB8AC3E}">
        <p14:creationId xmlns:p14="http://schemas.microsoft.com/office/powerpoint/2010/main" val="150124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gray">
          <a:xfrm>
            <a:off x="5619538" y="1173078"/>
            <a:ext cx="3837004" cy="1416706"/>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Resource Request</a:t>
            </a:r>
            <a:endParaRPr lang="en-US" dirty="0">
              <a:solidFill>
                <a:schemeClr val="bg1"/>
              </a:solidFill>
            </a:endParaRPr>
          </a:p>
        </p:txBody>
      </p:sp>
      <p:cxnSp>
        <p:nvCxnSpPr>
          <p:cNvPr id="16" name="Straight Connector 15"/>
          <p:cNvCxnSpPr/>
          <p:nvPr/>
        </p:nvCxnSpPr>
        <p:spPr>
          <a:xfrm>
            <a:off x="6043032" y="2589784"/>
            <a:ext cx="23762" cy="1283468"/>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6372037" y="4241560"/>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52186"/>
            <a:ext cx="7873631" cy="35330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 do Cloud Solution Hub SEs</a:t>
            </a:r>
            <a:r>
              <a:rPr kumimoji="0" lang="en-US" sz="28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get </a:t>
            </a:r>
            <a:r>
              <a:rPr kumimoji="0" lang="en-US" sz="2800" b="0" i="0" u="none" strike="noStrike" kern="1200" cap="none" spc="0" normalizeH="0" noProof="0" dirty="0" smtClean="0">
                <a:ln>
                  <a:noFill/>
                </a:ln>
                <a:solidFill>
                  <a:srgbClr val="FFFFFF"/>
                </a:solidFill>
                <a:effectLst/>
                <a:uLnTx/>
                <a:uFillTx/>
                <a:latin typeface="Calibri Light" pitchFamily="34" charset="0"/>
                <a:ea typeface="Calibri" charset="0"/>
                <a:cs typeface="Calibri" charset="0"/>
              </a:rPr>
              <a:t>engaged in Q2?</a:t>
            </a:r>
            <a:endParaRPr kumimoji="0" lang="en-US" sz="16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790006649"/>
              </p:ext>
            </p:extLst>
          </p:nvPr>
        </p:nvGraphicFramePr>
        <p:xfrm>
          <a:off x="532275" y="1513635"/>
          <a:ext cx="4071618" cy="4829920"/>
        </p:xfrm>
        <a:graphic>
          <a:graphicData uri="http://schemas.openxmlformats.org/drawingml/2006/table">
            <a:tbl>
              <a:tblPr bandRow="1">
                <a:tableStyleId>{0E3FDE45-AF77-4B5C-9715-49D594BDF05E}</a:tableStyleId>
              </a:tblPr>
              <a:tblGrid>
                <a:gridCol w="2035809">
                  <a:extLst>
                    <a:ext uri="{9D8B030D-6E8A-4147-A177-3AD203B41FA5}">
                      <a16:colId xmlns:a16="http://schemas.microsoft.com/office/drawing/2014/main" xmlns="" val="2840423380"/>
                    </a:ext>
                  </a:extLst>
                </a:gridCol>
                <a:gridCol w="2035809">
                  <a:extLst>
                    <a:ext uri="{9D8B030D-6E8A-4147-A177-3AD203B41FA5}">
                      <a16:colId xmlns:a16="http://schemas.microsoft.com/office/drawing/2014/main" xmlns="" val="838830383"/>
                    </a:ext>
                  </a:extLst>
                </a:gridCol>
              </a:tblGrid>
              <a:tr h="1153481">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a16="http://schemas.microsoft.com/office/drawing/2014/main" xmlns="" val="1987732031"/>
                  </a:ext>
                </a:extLst>
              </a:tr>
              <a:tr h="1153481">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305128269"/>
                  </a:ext>
                </a:extLst>
              </a:tr>
              <a:tr h="1153481">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459063471"/>
                  </a:ext>
                </a:extLst>
              </a:tr>
              <a:tr h="1369477">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9899043" y="104451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9917080" y="114580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r>
              <a:rPr lang="en-US" b="1" dirty="0">
                <a:solidFill>
                  <a:schemeClr val="bg1"/>
                </a:solidFill>
                <a:effectLst>
                  <a:outerShdw blurRad="38100" dist="38100" dir="2700000" algn="tl">
                    <a:srgbClr val="000000">
                      <a:alpha val="43137"/>
                    </a:srgbClr>
                  </a:outerShdw>
                </a:effectLst>
                <a:cs typeface="MV Boli" pitchFamily="2" charset="0"/>
              </a:rPr>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10086894" y="192935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10118792" y="374648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327348" y="10336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10004795" y="1797074"/>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effectLst>
                  <a:outerShdw blurRad="38100" dist="38100" dir="2700000" algn="tl">
                    <a:srgbClr val="000000">
                      <a:alpha val="43137"/>
                    </a:srgbClr>
                  </a:outerShdw>
                </a:effectLst>
              </a:rPr>
              <a:t>4</a:t>
            </a:r>
            <a:endParaRPr lang="en-US" b="1" dirty="0">
              <a:solidFill>
                <a:schemeClr val="bg1"/>
              </a:solidFill>
              <a:effectLst>
                <a:outerShdw blurRad="38100" dist="38100" dir="2700000" algn="tl">
                  <a:srgbClr val="000000">
                    <a:alpha val="43137"/>
                  </a:srgbClr>
                </a:outerShdw>
              </a:effectLst>
            </a:endParaRPr>
          </a:p>
        </p:txBody>
      </p:sp>
      <p:cxnSp>
        <p:nvCxnSpPr>
          <p:cNvPr id="111" name="Straight Arrow Connector 110"/>
          <p:cNvCxnSpPr/>
          <p:nvPr/>
        </p:nvCxnSpPr>
        <p:spPr>
          <a:xfrm>
            <a:off x="5139245" y="1950096"/>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5224858" y="2876151"/>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5556491" y="3873252"/>
            <a:ext cx="4154646" cy="227008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4603892" y="6247302"/>
            <a:ext cx="5278051"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5405451" y="3649537"/>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effectLst>
                  <a:outerShdw blurRad="38100" dist="38100" dir="2700000" algn="tl">
                    <a:srgbClr val="000000">
                      <a:alpha val="43137"/>
                    </a:srgbClr>
                  </a:outerShdw>
                </a:effectLst>
              </a:rPr>
              <a:t>3</a:t>
            </a:r>
            <a:endParaRPr lang="en-US" b="1" dirty="0">
              <a:solidFill>
                <a:schemeClr val="bg1"/>
              </a:solidFill>
              <a:effectLst>
                <a:outerShdw blurRad="38100" dist="38100" dir="2700000" algn="tl">
                  <a:srgbClr val="000000">
                    <a:alpha val="43137"/>
                  </a:srgbClr>
                </a:outerShdw>
              </a:effectLst>
            </a:endParaRPr>
          </a:p>
        </p:txBody>
      </p:sp>
      <p:pic>
        <p:nvPicPr>
          <p:cNvPr id="125" name="Picture Placeholder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60486" y="3886868"/>
            <a:ext cx="620511" cy="689457"/>
          </a:xfrm>
          <a:prstGeom prst="rect">
            <a:avLst/>
          </a:prstGeom>
        </p:spPr>
      </p:pic>
      <p:pic>
        <p:nvPicPr>
          <p:cNvPr id="126" name="Picture Placeholder 1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760486" y="4173262"/>
            <a:ext cx="565093" cy="419332"/>
          </a:xfrm>
          <a:prstGeom prst="rect">
            <a:avLst/>
          </a:prstGeom>
        </p:spPr>
      </p:pic>
      <p:sp>
        <p:nvSpPr>
          <p:cNvPr id="127" name="Rectangle 126"/>
          <p:cNvSpPr/>
          <p:nvPr/>
        </p:nvSpPr>
        <p:spPr>
          <a:xfrm>
            <a:off x="6283493" y="3638612"/>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7179410" y="3942168"/>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887738" y="3866804"/>
            <a:ext cx="568804" cy="671966"/>
          </a:xfrm>
          <a:prstGeom prst="rect">
            <a:avLst/>
          </a:prstGeom>
        </p:spPr>
      </p:pic>
      <p:pic>
        <p:nvPicPr>
          <p:cNvPr id="63" name="Picture Placeholder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bwMode="gray">
          <a:xfrm>
            <a:off x="8958673" y="4274015"/>
            <a:ext cx="412624" cy="300055"/>
          </a:xfrm>
          <a:prstGeom prst="rect">
            <a:avLst/>
          </a:prstGeom>
          <a:noFill/>
        </p:spPr>
      </p:pic>
      <p:sp>
        <p:nvSpPr>
          <p:cNvPr id="72" name="Rectangle 71"/>
          <p:cNvSpPr/>
          <p:nvPr/>
        </p:nvSpPr>
        <p:spPr bwMode="gray">
          <a:xfrm>
            <a:off x="5695396" y="4742515"/>
            <a:ext cx="3875445" cy="1370673"/>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tretch>
            <a:fillRect/>
          </a:stretch>
        </p:blipFill>
        <p:spPr>
          <a:xfrm>
            <a:off x="5849139" y="4775189"/>
            <a:ext cx="551592" cy="551592"/>
          </a:xfrm>
          <a:prstGeom prst="rect">
            <a:avLst/>
          </a:prstGeom>
        </p:spPr>
      </p:pic>
      <p:pic>
        <p:nvPicPr>
          <p:cNvPr id="74" name="Picture 73"/>
          <p:cNvPicPr>
            <a:picLocks noChangeAspect="1"/>
          </p:cNvPicPr>
          <p:nvPr/>
        </p:nvPicPr>
        <p:blipFill>
          <a:blip r:embed="rId12" cstate="print">
            <a:biLevel thresh="25000"/>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560134" y="4882732"/>
            <a:ext cx="588165" cy="512494"/>
          </a:xfrm>
          <a:prstGeom prst="rect">
            <a:avLst/>
          </a:prstGeom>
        </p:spPr>
      </p:pic>
      <p:pic>
        <p:nvPicPr>
          <p:cNvPr id="75" name="Picture 74"/>
          <p:cNvPicPr>
            <a:picLocks noChangeAspect="1"/>
          </p:cNvPicPr>
          <p:nvPr/>
        </p:nvPicPr>
        <p:blipFill>
          <a:blip r:embed="rId14" cstate="print">
            <a:biLevel thresh="25000"/>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415258" y="4906297"/>
            <a:ext cx="430950" cy="392314"/>
          </a:xfrm>
          <a:prstGeom prst="rect">
            <a:avLst/>
          </a:prstGeom>
        </p:spPr>
      </p:pic>
      <p:pic>
        <p:nvPicPr>
          <p:cNvPr id="76" name="Picture 75"/>
          <p:cNvPicPr>
            <a:picLocks noChangeAspect="1"/>
          </p:cNvPicPr>
          <p:nvPr/>
        </p:nvPicPr>
        <p:blipFill>
          <a:blip r:embed="rId16" cstate="print">
            <a:biLevel thresh="25000"/>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99948" y="4831263"/>
            <a:ext cx="578418" cy="504002"/>
          </a:xfrm>
          <a:prstGeom prst="rect">
            <a:avLst/>
          </a:prstGeom>
        </p:spPr>
      </p:pic>
      <p:pic>
        <p:nvPicPr>
          <p:cNvPr id="77" name="Picture 76"/>
          <p:cNvPicPr>
            <a:picLocks noChangeAspect="1"/>
          </p:cNvPicPr>
          <p:nvPr/>
        </p:nvPicPr>
        <p:blipFill>
          <a:blip r:embed="rId18" cstate="print">
            <a:biLevel thresh="50000"/>
            <a:extLst>
              <a:ext uri="{28A0092B-C50C-407E-A947-70E740481C1C}">
                <a14:useLocalDpi xmlns:a14="http://schemas.microsoft.com/office/drawing/2010/main"/>
              </a:ext>
            </a:extLst>
          </a:blip>
          <a:stretch>
            <a:fillRect/>
          </a:stretch>
        </p:blipFill>
        <p:spPr>
          <a:xfrm>
            <a:off x="8776348" y="4899562"/>
            <a:ext cx="395517" cy="399049"/>
          </a:xfrm>
          <a:prstGeom prst="rect">
            <a:avLst/>
          </a:prstGeom>
        </p:spPr>
      </p:pic>
      <p:pic>
        <p:nvPicPr>
          <p:cNvPr id="78" name="Picture 77"/>
          <p:cNvPicPr>
            <a:picLocks noChangeAspect="1"/>
          </p:cNvPicPr>
          <p:nvPr/>
        </p:nvPicPr>
        <p:blipFill>
          <a:blip r:embed="rId19" cstate="print">
            <a:biLevel thresh="50000"/>
            <a:extLst>
              <a:ext uri="{28A0092B-C50C-407E-A947-70E740481C1C}">
                <a14:useLocalDpi xmlns:a14="http://schemas.microsoft.com/office/drawing/2010/main"/>
              </a:ext>
            </a:extLst>
          </a:blip>
          <a:stretch>
            <a:fillRect/>
          </a:stretch>
        </p:blipFill>
        <p:spPr>
          <a:xfrm>
            <a:off x="5914750" y="5600178"/>
            <a:ext cx="454436" cy="352027"/>
          </a:xfrm>
          <a:prstGeom prst="rect">
            <a:avLst/>
          </a:prstGeom>
        </p:spPr>
      </p:pic>
      <p:sp>
        <p:nvSpPr>
          <p:cNvPr id="83" name="TextBox 82"/>
          <p:cNvSpPr txBox="1"/>
          <p:nvPr/>
        </p:nvSpPr>
        <p:spPr>
          <a:xfrm>
            <a:off x="5796043" y="530799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6487747" y="5307488"/>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7293523" y="532662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7935209" y="534888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8648760" y="531680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5819955" y="597713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92" name="Rectangle 91"/>
          <p:cNvSpPr/>
          <p:nvPr/>
        </p:nvSpPr>
        <p:spPr>
          <a:xfrm>
            <a:off x="8374392" y="2701563"/>
            <a:ext cx="1438041" cy="1031051"/>
          </a:xfrm>
          <a:prstGeom prst="rect">
            <a:avLst/>
          </a:prstGeom>
        </p:spPr>
        <p:txBody>
          <a:bodyPr wrap="square">
            <a:spAutoFit/>
          </a:bodyPr>
          <a:lstStyle/>
          <a:p>
            <a:pPr algn="ctr"/>
            <a:r>
              <a:rPr lang="en-US" sz="1100" dirty="0">
                <a:solidFill>
                  <a:schemeClr val="tx2"/>
                </a:solidFill>
                <a:latin typeface="Segoe Print" panose="02000600000000000000" pitchFamily="2" charset="0"/>
              </a:rPr>
              <a:t/>
            </a: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5485449" y="4573732"/>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8561388" y="458359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7590505" y="2589784"/>
            <a:ext cx="20856" cy="1297643"/>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6784415" y="2789846"/>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
        <p:nvSpPr>
          <p:cNvPr id="96" name="Oval 95"/>
          <p:cNvSpPr/>
          <p:nvPr/>
        </p:nvSpPr>
        <p:spPr bwMode="gray">
          <a:xfrm>
            <a:off x="9997964" y="371288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5</a:t>
            </a:r>
            <a:endParaRPr lang="en-US" dirty="0"/>
          </a:p>
        </p:txBody>
      </p:sp>
      <p:cxnSp>
        <p:nvCxnSpPr>
          <p:cNvPr id="97" name="Straight Arrow Connector 96"/>
          <p:cNvCxnSpPr/>
          <p:nvPr/>
        </p:nvCxnSpPr>
        <p:spPr>
          <a:xfrm>
            <a:off x="9686453" y="4424041"/>
            <a:ext cx="230364"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8" name="TextBox 97"/>
          <p:cNvSpPr txBox="1"/>
          <p:nvPr/>
        </p:nvSpPr>
        <p:spPr>
          <a:xfrm>
            <a:off x="5816982" y="2218871"/>
            <a:ext cx="3521451" cy="186881"/>
          </a:xfrm>
          <a:prstGeom prst="rect">
            <a:avLst/>
          </a:prstGeom>
          <a:solidFill>
            <a:schemeClr val="bg1"/>
          </a:solidFill>
        </p:spPr>
        <p:txBody>
          <a:bodyPr wrap="square" lIns="0" tIns="0" rIns="0" bIns="0" rtlCol="0">
            <a:noAutofit/>
          </a:bodyPr>
          <a:lstStyle/>
          <a:p>
            <a:pPr algn="ctr">
              <a:lnSpc>
                <a:spcPct val="90000"/>
              </a:lnSpc>
            </a:pPr>
            <a:r>
              <a:rPr lang="en-US" sz="900" dirty="0">
                <a:solidFill>
                  <a:schemeClr val="bg1"/>
                </a:solidFill>
                <a:hlinkClick r:id="rId20"/>
              </a:rPr>
              <a:t>https://apex.oraclecorp.com/pls/apex/f?p=21625:1:100420461220824</a:t>
            </a:r>
            <a:r>
              <a:rPr lang="en-US" sz="900" dirty="0" smtClean="0">
                <a:solidFill>
                  <a:schemeClr val="bg1"/>
                </a:solidFill>
              </a:rPr>
              <a:t>:::::</a:t>
            </a:r>
          </a:p>
          <a:p>
            <a:pPr algn="ctr">
              <a:lnSpc>
                <a:spcPct val="90000"/>
              </a:lnSpc>
            </a:pPr>
            <a:endParaRPr lang="en-US" sz="900" dirty="0" smtClean="0">
              <a:solidFill>
                <a:schemeClr val="bg1"/>
              </a:solidFill>
            </a:endParaRPr>
          </a:p>
        </p:txBody>
      </p:sp>
    </p:spTree>
    <p:extLst>
      <p:ext uri="{BB962C8B-B14F-4D97-AF65-F5344CB8AC3E}">
        <p14:creationId xmlns:p14="http://schemas.microsoft.com/office/powerpoint/2010/main" val="3824894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983732" y="2580582"/>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8313282" y="4142681"/>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52186"/>
            <a:ext cx="7873631" cy="35330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 do Cloud Solution Hub SEs</a:t>
            </a:r>
            <a:r>
              <a:rPr kumimoji="0" lang="en-US" sz="28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get </a:t>
            </a:r>
            <a:r>
              <a:rPr kumimoji="0" lang="en-US" sz="2800" b="0" i="0" u="none" strike="noStrike" kern="1200" cap="none" spc="0" normalizeH="0" noProof="0" dirty="0" smtClean="0">
                <a:ln>
                  <a:noFill/>
                </a:ln>
                <a:solidFill>
                  <a:srgbClr val="FFFFFF"/>
                </a:solidFill>
                <a:effectLst/>
                <a:uLnTx/>
                <a:uFillTx/>
                <a:latin typeface="Calibri Light" pitchFamily="34" charset="0"/>
                <a:ea typeface="Calibri" charset="0"/>
                <a:cs typeface="Calibri" charset="0"/>
              </a:rPr>
              <a:t>engaged after Q2?</a:t>
            </a:r>
            <a:endParaRPr kumimoji="0" lang="en-US" sz="16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00110531"/>
              </p:ext>
            </p:extLst>
          </p:nvPr>
        </p:nvGraphicFramePr>
        <p:xfrm>
          <a:off x="532275" y="1513635"/>
          <a:ext cx="4071618" cy="4515024"/>
        </p:xfrm>
        <a:graphic>
          <a:graphicData uri="http://schemas.openxmlformats.org/drawingml/2006/table">
            <a:tbl>
              <a:tblPr bandRow="1">
                <a:tableStyleId>{0E3FDE45-AF77-4B5C-9715-49D594BDF05E}</a:tableStyleId>
              </a:tblPr>
              <a:tblGrid>
                <a:gridCol w="2035809">
                  <a:extLst>
                    <a:ext uri="{9D8B030D-6E8A-4147-A177-3AD203B41FA5}">
                      <a16:colId xmlns:a16="http://schemas.microsoft.com/office/drawing/2014/main" xmlns="" val="2840423380"/>
                    </a:ext>
                  </a:extLst>
                </a:gridCol>
                <a:gridCol w="2035809">
                  <a:extLst>
                    <a:ext uri="{9D8B030D-6E8A-4147-A177-3AD203B41FA5}">
                      <a16:colId xmlns:a16="http://schemas.microsoft.com/office/drawing/2014/main" xmlns="" val="838830383"/>
                    </a:ext>
                  </a:extLst>
                </a:gridCol>
              </a:tblGrid>
              <a:tr h="1128756">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a16="http://schemas.microsoft.com/office/drawing/2014/main" xmlns="" val="1987732031"/>
                  </a:ext>
                </a:extLst>
              </a:tr>
              <a:tr h="1128756">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305128269"/>
                  </a:ext>
                </a:extLst>
              </a:tr>
              <a:tr h="1128756">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459063471"/>
                  </a:ext>
                </a:extLst>
              </a:tr>
              <a:tr h="1128756">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5156792" y="97793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5174829" y="107922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r>
              <a:rPr lang="en-US" b="1" dirty="0">
                <a:solidFill>
                  <a:schemeClr val="bg1"/>
                </a:solidFill>
                <a:effectLst>
                  <a:outerShdw blurRad="38100" dist="38100" dir="2700000" algn="tl">
                    <a:srgbClr val="000000">
                      <a:alpha val="43137"/>
                    </a:srgbClr>
                  </a:outerShdw>
                </a:effectLst>
                <a:cs typeface="MV Boli" pitchFamily="2" charset="0"/>
              </a:rPr>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5344643" y="186277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5376541" y="367990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234375" y="1724589"/>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5241486" y="354406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5</a:t>
            </a:r>
          </a:p>
        </p:txBody>
      </p:sp>
      <p:pic>
        <p:nvPicPr>
          <p:cNvPr id="24" name="Picture 23"/>
          <p:cNvPicPr>
            <a:picLocks noChangeAspect="1"/>
          </p:cNvPicPr>
          <p:nvPr/>
        </p:nvPicPr>
        <p:blipFill>
          <a:blip r:embed="rId6"/>
          <a:stretch>
            <a:fillRect/>
          </a:stretch>
        </p:blipFill>
        <p:spPr>
          <a:xfrm>
            <a:off x="7503026" y="986521"/>
            <a:ext cx="1616178" cy="1621105"/>
          </a:xfrm>
          <a:prstGeom prst="rect">
            <a:avLst/>
          </a:prstGeom>
        </p:spPr>
      </p:pic>
      <p:sp>
        <p:nvSpPr>
          <p:cNvPr id="25" name="Rectangle 24"/>
          <p:cNvSpPr/>
          <p:nvPr/>
        </p:nvSpPr>
        <p:spPr bwMode="gray">
          <a:xfrm>
            <a:off x="9119204" y="986521"/>
            <a:ext cx="2538468" cy="1621105"/>
          </a:xfrm>
          <a:prstGeom prst="rect">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0" name="TextBox 109"/>
          <p:cNvSpPr txBox="1"/>
          <p:nvPr/>
        </p:nvSpPr>
        <p:spPr>
          <a:xfrm>
            <a:off x="9280818" y="1144469"/>
            <a:ext cx="2115231" cy="886397"/>
          </a:xfrm>
          <a:prstGeom prst="rect">
            <a:avLst/>
          </a:prstGeom>
          <a:noFill/>
        </p:spPr>
        <p:txBody>
          <a:bodyPr wrap="square" lIns="0" tIns="0" rIns="0" bIns="0" rtlCol="0">
            <a:spAutoFit/>
          </a:bodyPr>
          <a:lstStyle/>
          <a:p>
            <a:pPr algn="ctr">
              <a:lnSpc>
                <a:spcPct val="90000"/>
              </a:lnSpc>
            </a:pPr>
            <a:r>
              <a:rPr lang="en-US" dirty="0">
                <a:solidFill>
                  <a:schemeClr val="accent4"/>
                </a:solidFill>
                <a:cs typeface="MV Boli" pitchFamily="2" charset="0"/>
              </a:rPr>
              <a:t>Request a Service</a:t>
            </a:r>
            <a:br>
              <a:rPr lang="en-US" dirty="0">
                <a:solidFill>
                  <a:schemeClr val="accent4"/>
                </a:solidFill>
                <a:cs typeface="MV Boli" pitchFamily="2" charset="0"/>
              </a:rPr>
            </a:br>
            <a:r>
              <a:rPr lang="en-US" dirty="0">
                <a:solidFill>
                  <a:schemeClr val="accent4"/>
                </a:solidFill>
                <a:cs typeface="MV Boli" pitchFamily="2" charset="0"/>
              </a:rPr>
              <a:t>from the</a:t>
            </a:r>
            <a:br>
              <a:rPr lang="en-US" dirty="0">
                <a:solidFill>
                  <a:schemeClr val="accent4"/>
                </a:solidFill>
                <a:cs typeface="MV Boli" pitchFamily="2" charset="0"/>
              </a:rPr>
            </a:br>
            <a:r>
              <a:rPr lang="en-US" sz="2800" dirty="0">
                <a:solidFill>
                  <a:schemeClr val="tx2"/>
                </a:solidFill>
                <a:cs typeface="MV Boli" pitchFamily="2" charset="0"/>
              </a:rPr>
              <a:t>SEaaS Catalog</a:t>
            </a:r>
            <a:endParaRPr lang="en-US" dirty="0">
              <a:solidFill>
                <a:schemeClr val="tx2"/>
              </a:solidFill>
              <a:cs typeface="MV Boli" pitchFamily="2" charset="0"/>
            </a:endParaRPr>
          </a:p>
        </p:txBody>
      </p:sp>
      <p:sp>
        <p:nvSpPr>
          <p:cNvPr id="94" name="TextBox 93"/>
          <p:cNvSpPr txBox="1"/>
          <p:nvPr/>
        </p:nvSpPr>
        <p:spPr>
          <a:xfrm>
            <a:off x="9273452" y="2144309"/>
            <a:ext cx="2219585" cy="290849"/>
          </a:xfrm>
          <a:prstGeom prst="rect">
            <a:avLst/>
          </a:prstGeom>
          <a:noFill/>
        </p:spPr>
        <p:txBody>
          <a:bodyPr wrap="square" lIns="0" tIns="0" rIns="0" bIns="0" rtlCol="0">
            <a:spAutoFit/>
          </a:bodyPr>
          <a:lstStyle/>
          <a:p>
            <a:pPr lvl="0">
              <a:lnSpc>
                <a:spcPct val="90000"/>
              </a:lnSpc>
              <a:defRPr/>
            </a:pPr>
            <a:r>
              <a:rPr kumimoji="0" lang="en-US" sz="1050" b="0" i="1" u="none" strike="noStrike" kern="1200" cap="none" spc="0" normalizeH="0" baseline="0" noProof="0" dirty="0">
                <a:ln>
                  <a:noFill/>
                </a:ln>
                <a:solidFill>
                  <a:srgbClr val="58595B"/>
                </a:solidFill>
                <a:effectLst/>
                <a:uLnTx/>
                <a:uFillTx/>
                <a:latin typeface="Calibri"/>
              </a:rPr>
              <a:t>Note:</a:t>
            </a:r>
            <a:r>
              <a:rPr kumimoji="0" lang="en-US" sz="1050" b="0" i="1" u="none" strike="noStrike" kern="1200" cap="none" spc="0" normalizeH="0" noProof="0" dirty="0">
                <a:ln>
                  <a:noFill/>
                </a:ln>
                <a:solidFill>
                  <a:srgbClr val="58595B"/>
                </a:solidFill>
                <a:effectLst/>
                <a:uLnTx/>
                <a:uFillTx/>
                <a:latin typeface="Calibri"/>
              </a:rPr>
              <a:t> </a:t>
            </a:r>
            <a:r>
              <a:rPr kumimoji="0" lang="en-US" sz="1050" b="0" i="1" u="none" strike="noStrike" kern="1200" cap="none" spc="0" normalizeH="0" noProof="0" dirty="0" smtClean="0">
                <a:ln>
                  <a:noFill/>
                </a:ln>
                <a:solidFill>
                  <a:srgbClr val="58595B"/>
                </a:solidFill>
                <a:effectLst/>
                <a:uLnTx/>
                <a:uFillTx/>
                <a:latin typeface="Calibri"/>
              </a:rPr>
              <a:t>Service based model in SCRM is target to be enabled on 12/1/2017.</a:t>
            </a:r>
            <a:endParaRPr kumimoji="0" lang="en-US" sz="1400" b="0" i="1" u="none" strike="noStrike" kern="1200" cap="none" spc="0" normalizeH="0" baseline="0" noProof="0" dirty="0">
              <a:ln>
                <a:noFill/>
              </a:ln>
              <a:solidFill>
                <a:srgbClr val="58595B"/>
              </a:solidFill>
              <a:effectLst/>
              <a:uLnTx/>
              <a:uFillTx/>
              <a:latin typeface="Calibri"/>
            </a:endParaRPr>
          </a:p>
        </p:txBody>
      </p:sp>
      <p:cxnSp>
        <p:nvCxnSpPr>
          <p:cNvPr id="111" name="Straight Arrow Connector 110"/>
          <p:cNvCxnSpPr>
            <a:endCxn id="24" idx="1"/>
          </p:cNvCxnSpPr>
          <p:nvPr/>
        </p:nvCxnSpPr>
        <p:spPr>
          <a:xfrm>
            <a:off x="7042297" y="1797073"/>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7166103" y="2676792"/>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7497736" y="3774373"/>
            <a:ext cx="4154646" cy="250260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6811936" y="4293224"/>
            <a:ext cx="669938" cy="95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7346696" y="3550658"/>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4</a:t>
            </a:r>
          </a:p>
        </p:txBody>
      </p:sp>
      <p:sp>
        <p:nvSpPr>
          <p:cNvPr id="106" name="Oval 105"/>
          <p:cNvSpPr/>
          <p:nvPr/>
        </p:nvSpPr>
        <p:spPr bwMode="gray">
          <a:xfrm>
            <a:off x="7293289" y="77400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3</a:t>
            </a:r>
          </a:p>
        </p:txBody>
      </p:sp>
      <p:pic>
        <p:nvPicPr>
          <p:cNvPr id="125" name="Picture Placeholder 1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701731" y="3787989"/>
            <a:ext cx="620511" cy="689457"/>
          </a:xfrm>
          <a:prstGeom prst="rect">
            <a:avLst/>
          </a:prstGeom>
        </p:spPr>
      </p:pic>
      <p:pic>
        <p:nvPicPr>
          <p:cNvPr id="126" name="Picture Placeholder 10"/>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701731" y="4074383"/>
            <a:ext cx="565093" cy="419332"/>
          </a:xfrm>
          <a:prstGeom prst="rect">
            <a:avLst/>
          </a:prstGeom>
        </p:spPr>
      </p:pic>
      <p:sp>
        <p:nvSpPr>
          <p:cNvPr id="127" name="Rectangle 126"/>
          <p:cNvSpPr/>
          <p:nvPr/>
        </p:nvSpPr>
        <p:spPr>
          <a:xfrm>
            <a:off x="8224738" y="3539733"/>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9120655" y="3843289"/>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828983" y="3767925"/>
            <a:ext cx="568804" cy="671966"/>
          </a:xfrm>
          <a:prstGeom prst="rect">
            <a:avLst/>
          </a:prstGeom>
        </p:spPr>
      </p:pic>
      <p:pic>
        <p:nvPicPr>
          <p:cNvPr id="63" name="Picture Placeholder 11"/>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bwMode="gray">
          <a:xfrm>
            <a:off x="10899918" y="4175136"/>
            <a:ext cx="412624" cy="300055"/>
          </a:xfrm>
          <a:prstGeom prst="rect">
            <a:avLst/>
          </a:prstGeom>
          <a:noFill/>
        </p:spPr>
      </p:pic>
      <p:sp>
        <p:nvSpPr>
          <p:cNvPr id="72" name="Rectangle 71"/>
          <p:cNvSpPr/>
          <p:nvPr/>
        </p:nvSpPr>
        <p:spPr bwMode="gray">
          <a:xfrm>
            <a:off x="7636641" y="4673780"/>
            <a:ext cx="3875445" cy="1461205"/>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a:ext>
            </a:extLst>
          </a:blip>
          <a:stretch>
            <a:fillRect/>
          </a:stretch>
        </p:blipFill>
        <p:spPr>
          <a:xfrm>
            <a:off x="7790384" y="4676310"/>
            <a:ext cx="551592" cy="551592"/>
          </a:xfrm>
          <a:prstGeom prst="rect">
            <a:avLst/>
          </a:prstGeom>
        </p:spPr>
      </p:pic>
      <p:pic>
        <p:nvPicPr>
          <p:cNvPr id="74" name="Picture 73"/>
          <p:cNvPicPr>
            <a:picLocks noChangeAspect="1"/>
          </p:cNvPicPr>
          <p:nvPr/>
        </p:nvPicPr>
        <p:blipFill>
          <a:blip r:embed="rId13" cstate="print">
            <a:biLevel thresh="25000"/>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8501379" y="4783853"/>
            <a:ext cx="588165" cy="512494"/>
          </a:xfrm>
          <a:prstGeom prst="rect">
            <a:avLst/>
          </a:prstGeom>
        </p:spPr>
      </p:pic>
      <p:pic>
        <p:nvPicPr>
          <p:cNvPr id="75" name="Picture 74"/>
          <p:cNvPicPr>
            <a:picLocks noChangeAspect="1"/>
          </p:cNvPicPr>
          <p:nvPr/>
        </p:nvPicPr>
        <p:blipFill>
          <a:blip r:embed="rId15" cstate="print">
            <a:biLevel thresh="25000"/>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9356503" y="4807418"/>
            <a:ext cx="430950" cy="392314"/>
          </a:xfrm>
          <a:prstGeom prst="rect">
            <a:avLst/>
          </a:prstGeom>
        </p:spPr>
      </p:pic>
      <p:pic>
        <p:nvPicPr>
          <p:cNvPr id="76" name="Picture 75"/>
          <p:cNvPicPr>
            <a:picLocks noChangeAspect="1"/>
          </p:cNvPicPr>
          <p:nvPr/>
        </p:nvPicPr>
        <p:blipFill>
          <a:blip r:embed="rId17" cstate="print">
            <a:biLevel thresh="25000"/>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9941193" y="4732384"/>
            <a:ext cx="578418" cy="504002"/>
          </a:xfrm>
          <a:prstGeom prst="rect">
            <a:avLst/>
          </a:prstGeom>
        </p:spPr>
      </p:pic>
      <p:pic>
        <p:nvPicPr>
          <p:cNvPr id="77" name="Picture 76"/>
          <p:cNvPicPr>
            <a:picLocks noChangeAspect="1"/>
          </p:cNvPicPr>
          <p:nvPr/>
        </p:nvPicPr>
        <p:blipFill>
          <a:blip r:embed="rId19" cstate="print">
            <a:biLevel thresh="50000"/>
            <a:extLst>
              <a:ext uri="{28A0092B-C50C-407E-A947-70E740481C1C}">
                <a14:useLocalDpi xmlns:a14="http://schemas.microsoft.com/office/drawing/2010/main"/>
              </a:ext>
            </a:extLst>
          </a:blip>
          <a:stretch>
            <a:fillRect/>
          </a:stretch>
        </p:blipFill>
        <p:spPr>
          <a:xfrm>
            <a:off x="10717593" y="4800683"/>
            <a:ext cx="395517" cy="399049"/>
          </a:xfrm>
          <a:prstGeom prst="rect">
            <a:avLst/>
          </a:prstGeom>
        </p:spPr>
      </p:pic>
      <p:pic>
        <p:nvPicPr>
          <p:cNvPr id="78" name="Picture 77"/>
          <p:cNvPicPr>
            <a:picLocks noChangeAspect="1"/>
          </p:cNvPicPr>
          <p:nvPr/>
        </p:nvPicPr>
        <p:blipFill>
          <a:blip r:embed="rId20" cstate="print">
            <a:biLevel thresh="50000"/>
            <a:extLst>
              <a:ext uri="{28A0092B-C50C-407E-A947-70E740481C1C}">
                <a14:useLocalDpi xmlns:a14="http://schemas.microsoft.com/office/drawing/2010/main"/>
              </a:ext>
            </a:extLst>
          </a:blip>
          <a:stretch>
            <a:fillRect/>
          </a:stretch>
        </p:blipFill>
        <p:spPr>
          <a:xfrm>
            <a:off x="7855995" y="5501299"/>
            <a:ext cx="454436" cy="352027"/>
          </a:xfrm>
          <a:prstGeom prst="rect">
            <a:avLst/>
          </a:prstGeom>
        </p:spPr>
      </p:pic>
      <p:pic>
        <p:nvPicPr>
          <p:cNvPr id="79" name="Picture 78"/>
          <p:cNvPicPr>
            <a:picLocks noChangeAspect="1"/>
          </p:cNvPicPr>
          <p:nvPr/>
        </p:nvPicPr>
        <p:blipFill>
          <a:blip r:embed="rId21" cstate="print">
            <a:biLevel thresh="50000"/>
            <a:extLst>
              <a:ext uri="{28A0092B-C50C-407E-A947-70E740481C1C}">
                <a14:useLocalDpi xmlns:a14="http://schemas.microsoft.com/office/drawing/2010/main"/>
              </a:ext>
            </a:extLst>
          </a:blip>
          <a:stretch>
            <a:fillRect/>
          </a:stretch>
        </p:blipFill>
        <p:spPr>
          <a:xfrm>
            <a:off x="8775521" y="5526227"/>
            <a:ext cx="397219" cy="352027"/>
          </a:xfrm>
          <a:prstGeom prst="rect">
            <a:avLst/>
          </a:prstGeom>
        </p:spPr>
      </p:pic>
      <p:pic>
        <p:nvPicPr>
          <p:cNvPr id="80" name="Picture 79"/>
          <p:cNvPicPr>
            <a:picLocks noChangeAspect="1"/>
          </p:cNvPicPr>
          <p:nvPr/>
        </p:nvPicPr>
        <p:blipFill>
          <a:blip r:embed="rId22" cstate="print">
            <a:biLevel thresh="50000"/>
            <a:extLst>
              <a:ext uri="{28A0092B-C50C-407E-A947-70E740481C1C}">
                <a14:useLocalDpi xmlns:a14="http://schemas.microsoft.com/office/drawing/2010/main"/>
              </a:ext>
            </a:extLst>
          </a:blip>
          <a:stretch>
            <a:fillRect/>
          </a:stretch>
        </p:blipFill>
        <p:spPr>
          <a:xfrm>
            <a:off x="9714529" y="5509516"/>
            <a:ext cx="352027" cy="352027"/>
          </a:xfrm>
          <a:prstGeom prst="rect">
            <a:avLst/>
          </a:prstGeom>
        </p:spPr>
      </p:pic>
      <p:pic>
        <p:nvPicPr>
          <p:cNvPr id="82" name="Picture 81"/>
          <p:cNvPicPr>
            <a:picLocks noChangeAspect="1"/>
          </p:cNvPicPr>
          <p:nvPr/>
        </p:nvPicPr>
        <p:blipFill>
          <a:blip r:embed="rId23" cstate="print">
            <a:biLevel thresh="50000"/>
            <a:extLst>
              <a:ext uri="{28A0092B-C50C-407E-A947-70E740481C1C}">
                <a14:useLocalDpi xmlns:a14="http://schemas.microsoft.com/office/drawing/2010/main"/>
              </a:ext>
            </a:extLst>
          </a:blip>
          <a:stretch>
            <a:fillRect/>
          </a:stretch>
        </p:blipFill>
        <p:spPr>
          <a:xfrm>
            <a:off x="10715556" y="5512706"/>
            <a:ext cx="388029" cy="352027"/>
          </a:xfrm>
          <a:prstGeom prst="rect">
            <a:avLst/>
          </a:prstGeom>
        </p:spPr>
      </p:pic>
      <p:sp>
        <p:nvSpPr>
          <p:cNvPr id="83" name="TextBox 82"/>
          <p:cNvSpPr txBox="1"/>
          <p:nvPr/>
        </p:nvSpPr>
        <p:spPr>
          <a:xfrm>
            <a:off x="7737288" y="520911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8428992" y="520860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9234768" y="522774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9876454" y="525001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10590005" y="521792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7761200" y="58782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89" name="TextBox 88"/>
          <p:cNvSpPr txBox="1"/>
          <p:nvPr/>
        </p:nvSpPr>
        <p:spPr>
          <a:xfrm>
            <a:off x="8633040" y="588496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Eng Sys</a:t>
            </a:r>
          </a:p>
        </p:txBody>
      </p:sp>
      <p:sp>
        <p:nvSpPr>
          <p:cNvPr id="90" name="TextBox 89"/>
          <p:cNvSpPr txBox="1"/>
          <p:nvPr/>
        </p:nvSpPr>
        <p:spPr>
          <a:xfrm>
            <a:off x="9566527" y="588496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Servers</a:t>
            </a:r>
          </a:p>
        </p:txBody>
      </p:sp>
      <p:sp>
        <p:nvSpPr>
          <p:cNvPr id="91" name="TextBox 90"/>
          <p:cNvSpPr txBox="1"/>
          <p:nvPr/>
        </p:nvSpPr>
        <p:spPr>
          <a:xfrm>
            <a:off x="10535427" y="588628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Storage</a:t>
            </a:r>
          </a:p>
        </p:txBody>
      </p:sp>
      <p:sp>
        <p:nvSpPr>
          <p:cNvPr id="92" name="Rectangle 91"/>
          <p:cNvSpPr/>
          <p:nvPr/>
        </p:nvSpPr>
        <p:spPr>
          <a:xfrm>
            <a:off x="10315637" y="2602684"/>
            <a:ext cx="1438041" cy="1031051"/>
          </a:xfrm>
          <a:prstGeom prst="rect">
            <a:avLst/>
          </a:prstGeom>
        </p:spPr>
        <p:txBody>
          <a:bodyPr wrap="square">
            <a:spAutoFit/>
          </a:bodyPr>
          <a:lstStyle/>
          <a:p>
            <a:pPr algn="ctr"/>
            <a:r>
              <a:rPr lang="en-US" sz="1100" dirty="0">
                <a:solidFill>
                  <a:schemeClr val="tx2"/>
                </a:solidFill>
                <a:latin typeface="Segoe Print" panose="02000600000000000000" pitchFamily="2" charset="0"/>
              </a:rPr>
              <a:t/>
            </a: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7426694" y="447485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10502633" y="4484714"/>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9475834" y="2594757"/>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8658205" y="2690967"/>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Tree>
    <p:extLst>
      <p:ext uri="{BB962C8B-B14F-4D97-AF65-F5344CB8AC3E}">
        <p14:creationId xmlns:p14="http://schemas.microsoft.com/office/powerpoint/2010/main" val="99856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402648"/>
            <a:ext cx="7873631" cy="2523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a:t>
            </a:r>
            <a:r>
              <a:rPr kumimoji="0" lang="en-US" sz="20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will we market the Oracle Cloud Solution Hubs with our Customers?</a:t>
            </a:r>
            <a:endParaRPr kumimoji="0" lang="en-US" sz="12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15" name="TextBox 14"/>
          <p:cNvSpPr txBox="1"/>
          <p:nvPr/>
        </p:nvSpPr>
        <p:spPr>
          <a:xfrm>
            <a:off x="8977745" y="2044938"/>
            <a:ext cx="2775640" cy="2982355"/>
          </a:xfrm>
          <a:prstGeom prst="rect">
            <a:avLst/>
          </a:prstGeom>
          <a:noFill/>
        </p:spPr>
        <p:txBody>
          <a:bodyPr wrap="square" lIns="0" tIns="0" rIns="0" bIns="0" rtlCol="0">
            <a:spAutoFit/>
          </a:bodyPr>
          <a:lstStyle/>
          <a:p>
            <a:pPr marL="166688" indent="-166688">
              <a:lnSpc>
                <a:spcPct val="90000"/>
              </a:lnSpc>
              <a:spcAft>
                <a:spcPts val="1200"/>
              </a:spcAft>
              <a:buClr>
                <a:schemeClr val="accent1"/>
              </a:buClr>
              <a:buFont typeface="Arial" panose="020B0604020202020204" pitchFamily="34" charset="0"/>
              <a:buChar char="•"/>
            </a:pPr>
            <a:r>
              <a:rPr lang="en-US" sz="1400" dirty="0"/>
              <a:t>The </a:t>
            </a:r>
            <a:r>
              <a:rPr lang="en-US" sz="1400" dirty="0">
                <a:solidFill>
                  <a:schemeClr val="accent1"/>
                </a:solidFill>
              </a:rPr>
              <a:t>Oracle Cloud Solution Hubs </a:t>
            </a:r>
            <a:r>
              <a:rPr lang="en-US" sz="1400" dirty="0"/>
              <a:t>is our external brand with customers – covering all that want to brand within NATD Solution Engineering</a:t>
            </a:r>
          </a:p>
          <a:p>
            <a:pPr marL="166688" indent="-166688">
              <a:lnSpc>
                <a:spcPct val="90000"/>
              </a:lnSpc>
              <a:spcAft>
                <a:spcPts val="1200"/>
              </a:spcAft>
              <a:buClr>
                <a:schemeClr val="accent1"/>
              </a:buClr>
              <a:buFont typeface="Arial" panose="020B0604020202020204" pitchFamily="34" charset="0"/>
              <a:buChar char="•"/>
            </a:pPr>
            <a:r>
              <a:rPr lang="en-US" sz="1400" dirty="0"/>
              <a:t>A coordinated Marketing rollout will begin with Oracle Open World, with an official Press Release to follow</a:t>
            </a:r>
          </a:p>
          <a:p>
            <a:pPr marL="166688" indent="-166688">
              <a:lnSpc>
                <a:spcPct val="90000"/>
              </a:lnSpc>
              <a:spcAft>
                <a:spcPts val="1200"/>
              </a:spcAft>
              <a:buClr>
                <a:schemeClr val="accent1"/>
              </a:buClr>
              <a:buFont typeface="Arial" panose="020B0604020202020204" pitchFamily="34" charset="0"/>
              <a:buChar char="•"/>
            </a:pPr>
            <a:r>
              <a:rPr lang="en-US" sz="1400" dirty="0"/>
              <a:t>We will have a web presence on Oracle.com &amp; execute a Social Media plan</a:t>
            </a:r>
          </a:p>
          <a:p>
            <a:pPr marL="166688" indent="-166688">
              <a:lnSpc>
                <a:spcPct val="90000"/>
              </a:lnSpc>
              <a:spcAft>
                <a:spcPts val="1200"/>
              </a:spcAft>
              <a:buClr>
                <a:schemeClr val="accent1"/>
              </a:buClr>
              <a:buFont typeface="Arial" panose="020B0604020202020204" pitchFamily="34" charset="0"/>
              <a:buChar char="•"/>
            </a:pPr>
            <a:r>
              <a:rPr lang="en-US" sz="1400" dirty="0"/>
              <a:t>Customer visits to our hubs will begin in January.</a:t>
            </a: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l="334" t="632" r="544" b="1427"/>
          <a:stretch/>
        </p:blipFill>
        <p:spPr>
          <a:xfrm>
            <a:off x="532275" y="1220919"/>
            <a:ext cx="8318810" cy="4650058"/>
          </a:xfrm>
          <a:prstGeom prst="rect">
            <a:avLst/>
          </a:prstGeom>
        </p:spPr>
      </p:pic>
      <p:pic>
        <p:nvPicPr>
          <p:cNvPr id="17" name="Picture 16"/>
          <p:cNvPicPr>
            <a:picLocks noChangeAspect="1"/>
          </p:cNvPicPr>
          <p:nvPr/>
        </p:nvPicPr>
        <p:blipFill>
          <a:blip r:embed="rId5"/>
          <a:stretch>
            <a:fillRect/>
          </a:stretch>
        </p:blipFill>
        <p:spPr>
          <a:xfrm>
            <a:off x="3526236" y="5596052"/>
            <a:ext cx="4038600" cy="257175"/>
          </a:xfrm>
          <a:prstGeom prst="rect">
            <a:avLst/>
          </a:prstGeom>
        </p:spPr>
      </p:pic>
    </p:spTree>
    <p:extLst>
      <p:ext uri="{BB962C8B-B14F-4D97-AF65-F5344CB8AC3E}">
        <p14:creationId xmlns:p14="http://schemas.microsoft.com/office/powerpoint/2010/main" val="658994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l="-1048" t="-194"/>
          <a:stretch/>
        </p:blipFill>
        <p:spPr>
          <a:xfrm>
            <a:off x="-2806995" y="190830"/>
            <a:ext cx="8896165" cy="6667170"/>
          </a:xfrm>
          <a:prstGeom prst="parallelogram">
            <a:avLst>
              <a:gd name="adj" fmla="val 31250"/>
            </a:avLst>
          </a:prstGeom>
        </p:spPr>
      </p:pic>
      <p:sp>
        <p:nvSpPr>
          <p:cNvPr id="20" name="Parallelogram 19"/>
          <p:cNvSpPr/>
          <p:nvPr/>
        </p:nvSpPr>
        <p:spPr>
          <a:xfrm>
            <a:off x="-708031" y="2870513"/>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21" name="TextBox 20"/>
          <p:cNvSpPr txBox="1"/>
          <p:nvPr/>
        </p:nvSpPr>
        <p:spPr>
          <a:xfrm>
            <a:off x="314503" y="2999039"/>
            <a:ext cx="8250377" cy="3939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srgbClr val="FFFFFF"/>
                </a:solidFill>
                <a:latin typeface="Calibri Light" pitchFamily="34" charset="0"/>
                <a:ea typeface="Calibri" charset="0"/>
                <a:cs typeface="Calibri" charset="0"/>
              </a:rPr>
              <a:t>How can I help our Cloud Solution Hubs succeed</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22" name="Picture 21" descr="Oracle logo in white on red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275" y="6276077"/>
            <a:ext cx="1625138" cy="594360"/>
          </a:xfrm>
          <a:prstGeom prst="rect">
            <a:avLst/>
          </a:prstGeom>
        </p:spPr>
      </p:pic>
      <p:sp>
        <p:nvSpPr>
          <p:cNvPr id="23" name="TextBox 22"/>
          <p:cNvSpPr txBox="1"/>
          <p:nvPr/>
        </p:nvSpPr>
        <p:spPr>
          <a:xfrm>
            <a:off x="5527412" y="4211084"/>
            <a:ext cx="5992601" cy="1107996"/>
          </a:xfrm>
          <a:prstGeom prst="rect">
            <a:avLst/>
          </a:prstGeom>
          <a:noFill/>
        </p:spPr>
        <p:txBody>
          <a:bodyPr wrap="square" lIns="0" tIns="0" rIns="0" bIns="0" rtlCol="0">
            <a:spAutoFit/>
          </a:bodyPr>
          <a:lstStyle/>
          <a:p>
            <a:pPr algn="ctr">
              <a:lnSpc>
                <a:spcPct val="90000"/>
              </a:lnSpc>
            </a:pPr>
            <a:r>
              <a:rPr lang="en-US" sz="2800" dirty="0">
                <a:solidFill>
                  <a:schemeClr val="accent1"/>
                </a:solidFill>
                <a:latin typeface="Segoe Print" panose="02000600000000000000" pitchFamily="2" charset="0"/>
              </a:rPr>
              <a:t>Become a Mentor</a:t>
            </a:r>
          </a:p>
          <a:p>
            <a:pPr algn="ctr">
              <a:lnSpc>
                <a:spcPct val="90000"/>
              </a:lnSpc>
            </a:pPr>
            <a:endParaRPr lang="en-US" sz="1400" dirty="0">
              <a:solidFill>
                <a:schemeClr val="accent1"/>
              </a:solidFill>
            </a:endParaRPr>
          </a:p>
          <a:p>
            <a:pPr algn="ctr">
              <a:lnSpc>
                <a:spcPct val="90000"/>
              </a:lnSpc>
            </a:pPr>
            <a:r>
              <a:rPr lang="en-US" dirty="0"/>
              <a:t>Contact </a:t>
            </a:r>
            <a:r>
              <a:rPr lang="en-US" sz="2000" dirty="0">
                <a:hlinkClick r:id="rId5"/>
              </a:rPr>
              <a:t>Stephanie Tom</a:t>
            </a:r>
            <a:r>
              <a:rPr lang="en-US" dirty="0"/>
              <a:t/>
            </a:r>
            <a:br>
              <a:rPr lang="en-US" dirty="0"/>
            </a:br>
            <a:r>
              <a:rPr lang="en-US" dirty="0"/>
              <a:t>to learn more about our Mentor Program.</a:t>
            </a:r>
          </a:p>
        </p:txBody>
      </p:sp>
    </p:spTree>
    <p:extLst>
      <p:ext uri="{BB962C8B-B14F-4D97-AF65-F5344CB8AC3E}">
        <p14:creationId xmlns:p14="http://schemas.microsoft.com/office/powerpoint/2010/main" val="1786178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31" name="Group 10"/>
          <p:cNvGrpSpPr/>
          <p:nvPr/>
        </p:nvGrpSpPr>
        <p:grpSpPr>
          <a:xfrm>
            <a:off x="-412877" y="344223"/>
            <a:ext cx="9390622" cy="577236"/>
            <a:chOff x="-412877" y="2827232"/>
            <a:chExt cx="3969649" cy="967562"/>
          </a:xfrm>
          <a:solidFill>
            <a:schemeClr val="accent3"/>
          </a:solidFill>
        </p:grpSpPr>
        <p:sp>
          <p:nvSpPr>
            <p:cNvPr id="33" name="Parallelogram 32"/>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MV Boli" pitchFamily="2" charset="0"/>
                </a:rPr>
                <a:t>Oracle Cloud Solution Hubs in Summary</a:t>
              </a:r>
              <a:endParaRPr lang="en-US" sz="3200" i="1" dirty="0">
                <a:solidFill>
                  <a:schemeClr val="accent3">
                    <a:lumMod val="20000"/>
                    <a:lumOff val="80000"/>
                  </a:schemeClr>
                </a:solidFill>
                <a:ea typeface="Calibri" charset="0"/>
                <a:cs typeface="MV Boli" pitchFamily="2" charset="0"/>
              </a:endParaRPr>
            </a:p>
          </p:txBody>
        </p:sp>
      </p:grpSp>
      <p:sp>
        <p:nvSpPr>
          <p:cNvPr id="5" name="TextBox 4"/>
          <p:cNvSpPr txBox="1"/>
          <p:nvPr/>
        </p:nvSpPr>
        <p:spPr>
          <a:xfrm>
            <a:off x="6332560" y="1233453"/>
            <a:ext cx="6211614" cy="1800493"/>
          </a:xfrm>
          <a:prstGeom prst="rect">
            <a:avLst/>
          </a:prstGeom>
          <a:noFill/>
        </p:spPr>
        <p:txBody>
          <a:bodyPr wrap="square" lIns="0" tIns="0" rIns="0" bIns="0" rtlCol="0">
            <a:spAutoFit/>
          </a:bodyPr>
          <a:lstStyle/>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Provides an environment for Cloud Innovation</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Scales sales delivery of Industry Cloud Solutions </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Injects the sales organization with new talent</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Complements the SE Workforce skillsets and needs</a:t>
            </a:r>
          </a:p>
        </p:txBody>
      </p:sp>
      <p:sp>
        <p:nvSpPr>
          <p:cNvPr id="6" name="TextBox 5"/>
          <p:cNvSpPr txBox="1"/>
          <p:nvPr/>
        </p:nvSpPr>
        <p:spPr>
          <a:xfrm>
            <a:off x="5871938" y="3321670"/>
            <a:ext cx="6211614" cy="3407087"/>
          </a:xfrm>
          <a:prstGeom prst="rect">
            <a:avLst/>
          </a:prstGeom>
          <a:noFill/>
        </p:spPr>
        <p:txBody>
          <a:bodyPr wrap="square" lIns="0" tIns="0" rIns="0" bIns="0" rtlCol="0">
            <a:spAutoFit/>
          </a:bodyPr>
          <a:lstStyle/>
          <a:p>
            <a:pPr marL="236537" algn="ctr">
              <a:lnSpc>
                <a:spcPct val="90000"/>
              </a:lnSpc>
              <a:spcAft>
                <a:spcPts val="1800"/>
              </a:spcAft>
              <a:buClr>
                <a:schemeClr val="accent2"/>
              </a:buClr>
            </a:pPr>
            <a:r>
              <a:rPr lang="en-US" sz="3200" dirty="0">
                <a:solidFill>
                  <a:schemeClr val="bg1"/>
                </a:solidFill>
                <a:latin typeface="Segoe Print" panose="02000600000000000000" pitchFamily="2" charset="0"/>
              </a:rPr>
              <a:t>Contact</a:t>
            </a:r>
          </a:p>
          <a:p>
            <a:pPr marL="236537" algn="ctr">
              <a:lnSpc>
                <a:spcPct val="90000"/>
              </a:lnSpc>
              <a:spcAft>
                <a:spcPts val="900"/>
              </a:spcAft>
              <a:buClr>
                <a:schemeClr val="accent2"/>
              </a:buClr>
            </a:pPr>
            <a:r>
              <a:rPr lang="en-US" dirty="0">
                <a:solidFill>
                  <a:schemeClr val="bg1"/>
                </a:solidFill>
              </a:rPr>
              <a:t>Oracle Cloud Solution Website</a:t>
            </a:r>
            <a:br>
              <a:rPr lang="en-US" dirty="0">
                <a:solidFill>
                  <a:schemeClr val="bg1"/>
                </a:solidFill>
              </a:rPr>
            </a:br>
            <a:r>
              <a:rPr lang="en-US" sz="1400" i="1" dirty="0">
                <a:solidFill>
                  <a:schemeClr val="accent5">
                    <a:lumMod val="20000"/>
                    <a:lumOff val="80000"/>
                  </a:schemeClr>
                </a:solidFill>
              </a:rPr>
              <a:t>http://solutionengineering.us.oracle.com</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Hamza Jahangir</a:t>
            </a:r>
            <a:br>
              <a:rPr lang="en-US" dirty="0">
                <a:solidFill>
                  <a:schemeClr val="bg1"/>
                </a:solidFill>
              </a:rPr>
            </a:br>
            <a:r>
              <a:rPr lang="en-US" sz="1400" i="1" dirty="0">
                <a:solidFill>
                  <a:schemeClr val="accent5">
                    <a:lumMod val="20000"/>
                    <a:lumOff val="80000"/>
                  </a:schemeClr>
                </a:solidFill>
              </a:rPr>
              <a:t>NATD Solution Engineering – Oracle Cloud Solution Hubs</a:t>
            </a:r>
          </a:p>
          <a:p>
            <a:pPr marL="236537" algn="ctr">
              <a:lnSpc>
                <a:spcPct val="90000"/>
              </a:lnSpc>
              <a:spcAft>
                <a:spcPts val="900"/>
              </a:spcAft>
              <a:buClr>
                <a:schemeClr val="accent2"/>
              </a:buClr>
            </a:pPr>
            <a:r>
              <a:rPr lang="en-US" dirty="0">
                <a:solidFill>
                  <a:schemeClr val="bg1"/>
                </a:solidFill>
              </a:rPr>
              <a:t>Girish Venkat</a:t>
            </a:r>
            <a:br>
              <a:rPr lang="en-US" dirty="0">
                <a:solidFill>
                  <a:schemeClr val="bg1"/>
                </a:solidFill>
              </a:rPr>
            </a:br>
            <a:r>
              <a:rPr lang="en-US" sz="1400" i="1" dirty="0">
                <a:solidFill>
                  <a:schemeClr val="accent5">
                    <a:lumMod val="20000"/>
                    <a:lumOff val="80000"/>
                  </a:schemeClr>
                </a:solidFill>
              </a:rPr>
              <a:t>Reston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Bob Stanoch</a:t>
            </a:r>
            <a:br>
              <a:rPr lang="en-US" dirty="0">
                <a:solidFill>
                  <a:schemeClr val="bg1"/>
                </a:solidFill>
              </a:rPr>
            </a:br>
            <a:r>
              <a:rPr lang="en-US" sz="1400" i="1" dirty="0">
                <a:solidFill>
                  <a:schemeClr val="accent5">
                    <a:lumMod val="20000"/>
                    <a:lumOff val="80000"/>
                  </a:schemeClr>
                </a:solidFill>
              </a:rPr>
              <a:t>Austin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Jack Kingsley</a:t>
            </a:r>
            <a:br>
              <a:rPr lang="en-US" dirty="0">
                <a:solidFill>
                  <a:schemeClr val="bg1"/>
                </a:solidFill>
              </a:rPr>
            </a:br>
            <a:r>
              <a:rPr lang="en-US" sz="1400" i="1" dirty="0">
                <a:solidFill>
                  <a:schemeClr val="accent5">
                    <a:lumMod val="20000"/>
                    <a:lumOff val="80000"/>
                  </a:schemeClr>
                </a:solidFill>
              </a:rPr>
              <a:t>Bangalore Hub</a:t>
            </a:r>
            <a:endParaRPr lang="en-US" i="1" dirty="0">
              <a:solidFill>
                <a:schemeClr val="accent5">
                  <a:lumMod val="20000"/>
                  <a:lumOff val="80000"/>
                </a:schemeClr>
              </a:solidFill>
            </a:endParaRPr>
          </a:p>
        </p:txBody>
      </p:sp>
    </p:spTree>
    <p:extLst>
      <p:ext uri="{BB962C8B-B14F-4D97-AF65-F5344CB8AC3E}">
        <p14:creationId xmlns:p14="http://schemas.microsoft.com/office/powerpoint/2010/main" val="1581212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grpSp>
        <p:nvGrpSpPr>
          <p:cNvPr id="52" name="Group 51"/>
          <p:cNvGrpSpPr/>
          <p:nvPr/>
        </p:nvGrpSpPr>
        <p:grpSpPr>
          <a:xfrm>
            <a:off x="3779446" y="914400"/>
            <a:ext cx="4680526" cy="4953389"/>
            <a:chOff x="273859" y="1052484"/>
            <a:chExt cx="4680526" cy="4953389"/>
          </a:xfrm>
        </p:grpSpPr>
        <p:grpSp>
          <p:nvGrpSpPr>
            <p:cNvPr id="54" name="Group 53"/>
            <p:cNvGrpSpPr/>
            <p:nvPr/>
          </p:nvGrpSpPr>
          <p:grpSpPr>
            <a:xfrm>
              <a:off x="273859" y="1052484"/>
              <a:ext cx="4680526" cy="4953389"/>
              <a:chOff x="273859" y="1035859"/>
              <a:chExt cx="4680526" cy="4953389"/>
            </a:xfrm>
          </p:grpSpPr>
          <p:sp>
            <p:nvSpPr>
              <p:cNvPr id="62" name="Oval 61"/>
              <p:cNvSpPr/>
              <p:nvPr/>
            </p:nvSpPr>
            <p:spPr>
              <a:xfrm>
                <a:off x="787814" y="5324264"/>
                <a:ext cx="3695516" cy="664984"/>
              </a:xfrm>
              <a:prstGeom prst="ellipse">
                <a:avLst/>
              </a:prstGeom>
              <a:gradFill flip="none" rotWithShape="1">
                <a:gsLst>
                  <a:gs pos="100000">
                    <a:schemeClr val="accent2">
                      <a:lumMod val="95000"/>
                      <a:alpha val="0"/>
                    </a:schemeClr>
                  </a:gs>
                  <a:gs pos="0">
                    <a:schemeClr val="tx2">
                      <a:lumMod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273859" y="1035859"/>
                <a:ext cx="4680526" cy="4680526"/>
                <a:chOff x="1444105" y="293947"/>
                <a:chExt cx="6270106" cy="6270106"/>
              </a:xfrm>
            </p:grpSpPr>
            <p:sp>
              <p:nvSpPr>
                <p:cNvPr id="71" name="Donut 70"/>
                <p:cNvSpPr/>
                <p:nvPr/>
              </p:nvSpPr>
              <p:spPr>
                <a:xfrm>
                  <a:off x="1444105" y="293947"/>
                  <a:ext cx="6270106" cy="6270106"/>
                </a:xfrm>
                <a:prstGeom prst="donut">
                  <a:avLst>
                    <a:gd name="adj" fmla="val 6865"/>
                  </a:avLst>
                </a:prstGeom>
                <a:solidFill>
                  <a:schemeClr val="accent1"/>
                </a:solidFill>
                <a:ln w="12700">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72" name="Oval 71"/>
                <p:cNvSpPr/>
                <p:nvPr/>
              </p:nvSpPr>
              <p:spPr>
                <a:xfrm>
                  <a:off x="1854691" y="704533"/>
                  <a:ext cx="5448934" cy="5448934"/>
                </a:xfrm>
                <a:prstGeom prst="ellipse">
                  <a:avLst/>
                </a:prstGeom>
                <a:gradFill flip="none" rotWithShape="1">
                  <a:gsLst>
                    <a:gs pos="0">
                      <a:schemeClr val="accent1"/>
                    </a:gs>
                    <a:gs pos="100000">
                      <a:schemeClr val="accent1">
                        <a:lumMod val="50000"/>
                      </a:schemeClr>
                    </a:gs>
                  </a:gsLst>
                  <a:path path="circle">
                    <a:fillToRect l="50000" t="50000" r="50000" b="50000"/>
                  </a:path>
                  <a:tileRect/>
                </a:gradFill>
                <a:ln>
                  <a:solidFill>
                    <a:schemeClr val="accent1"/>
                  </a:solidFill>
                </a:ln>
                <a:effectLst>
                  <a:innerShdw blurRad="952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2"/>
                <p:cNvSpPr/>
                <p:nvPr/>
              </p:nvSpPr>
              <p:spPr>
                <a:xfrm>
                  <a:off x="1927737" y="775495"/>
                  <a:ext cx="5287710" cy="52877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55" name="Group 54"/>
            <p:cNvGrpSpPr/>
            <p:nvPr/>
          </p:nvGrpSpPr>
          <p:grpSpPr>
            <a:xfrm>
              <a:off x="990599" y="2308007"/>
              <a:ext cx="3200400" cy="2136230"/>
              <a:chOff x="1393514" y="2614122"/>
              <a:chExt cx="2346904" cy="1566530"/>
            </a:xfrm>
          </p:grpSpPr>
          <p:grpSp>
            <p:nvGrpSpPr>
              <p:cNvPr id="56" name="Group 55"/>
              <p:cNvGrpSpPr/>
              <p:nvPr/>
            </p:nvGrpSpPr>
            <p:grpSpPr>
              <a:xfrm>
                <a:off x="2507964" y="2944467"/>
                <a:ext cx="1232454" cy="1236185"/>
                <a:chOff x="2507964" y="2944467"/>
                <a:chExt cx="1232454" cy="1236185"/>
              </a:xfrm>
            </p:grpSpPr>
            <p:sp>
              <p:nvSpPr>
                <p:cNvPr id="60" name="Rounded Rectangle 1"/>
                <p:cNvSpPr/>
                <p:nvPr/>
              </p:nvSpPr>
              <p:spPr>
                <a:xfrm>
                  <a:off x="2507964" y="2944467"/>
                  <a:ext cx="1232454" cy="1236185"/>
                </a:xfrm>
                <a:prstGeom prst="wedgeEllipseCallout">
                  <a:avLst>
                    <a:gd name="adj1" fmla="val -46364"/>
                    <a:gd name="adj2" fmla="val 58978"/>
                  </a:avLst>
                </a:prstGeom>
                <a:noFill/>
                <a:ln>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p:cNvSpPr txBox="1"/>
                <p:nvPr/>
              </p:nvSpPr>
              <p:spPr>
                <a:xfrm>
                  <a:off x="2622845" y="2964706"/>
                  <a:ext cx="1081328" cy="1151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innerShdw blurRad="63500" dist="50800" dir="13500000">
                          <a:srgbClr val="5F5F5F">
                            <a:alpha val="50000"/>
                          </a:srgbClr>
                        </a:innerShdw>
                      </a:effectLst>
                      <a:uLnTx/>
                      <a:uFillTx/>
                      <a:latin typeface="Britannic Bold" pitchFamily="34" charset="0"/>
                      <a:ea typeface="+mn-ea"/>
                      <a:cs typeface="+mn-cs"/>
                    </a:rPr>
                    <a:t>A.</a:t>
                  </a:r>
                </a:p>
              </p:txBody>
            </p:sp>
          </p:grpSp>
          <p:grpSp>
            <p:nvGrpSpPr>
              <p:cNvPr id="57" name="Group 56"/>
              <p:cNvGrpSpPr/>
              <p:nvPr/>
            </p:nvGrpSpPr>
            <p:grpSpPr>
              <a:xfrm>
                <a:off x="1393514" y="2614122"/>
                <a:ext cx="1265418" cy="1253629"/>
                <a:chOff x="1393514" y="2614122"/>
                <a:chExt cx="1265418" cy="1253629"/>
              </a:xfrm>
            </p:grpSpPr>
            <p:sp>
              <p:nvSpPr>
                <p:cNvPr id="58" name="Rounded Rectangle 1"/>
                <p:cNvSpPr/>
                <p:nvPr/>
              </p:nvSpPr>
              <p:spPr>
                <a:xfrm flipH="1">
                  <a:off x="1393514" y="2614122"/>
                  <a:ext cx="1265418" cy="1253629"/>
                </a:xfrm>
                <a:prstGeom prst="wedgeEllipseCallout">
                  <a:avLst>
                    <a:gd name="adj1" fmla="val 22893"/>
                    <a:gd name="adj2" fmla="val 69446"/>
                  </a:avLst>
                </a:prstGeom>
                <a:solidFill>
                  <a:schemeClr val="accent1"/>
                </a:solidFill>
                <a:ln w="28575">
                  <a:solidFill>
                    <a:schemeClr val="accent1"/>
                  </a:soli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TextBox 58"/>
                <p:cNvSpPr txBox="1"/>
                <p:nvPr/>
              </p:nvSpPr>
              <p:spPr>
                <a:xfrm>
                  <a:off x="1549356" y="2729021"/>
                  <a:ext cx="964293" cy="970498"/>
                </a:xfrm>
                <a:prstGeom prst="rect">
                  <a:avLst/>
                </a:prstGeom>
                <a:noFill/>
                <a:effectLst>
                  <a:outerShdw blurRad="76200" dist="38100" dir="2700000" algn="tl"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Britannic Bold" pitchFamily="34" charset="0"/>
                      <a:ea typeface="+mn-ea"/>
                      <a:cs typeface="+mn-cs"/>
                    </a:rPr>
                    <a:t>Q.</a:t>
                  </a:r>
                </a:p>
              </p:txBody>
            </p:sp>
          </p:grpSp>
        </p:grpSp>
      </p:grpSp>
    </p:spTree>
    <p:extLst>
      <p:ext uri="{BB962C8B-B14F-4D97-AF65-F5344CB8AC3E}">
        <p14:creationId xmlns:p14="http://schemas.microsoft.com/office/powerpoint/2010/main" val="48393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descr="cloud.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4459" y="7658"/>
            <a:ext cx="11824366" cy="7722107"/>
          </a:xfrm>
          <a:prstGeom prst="rect">
            <a:avLst/>
          </a:prstGeom>
          <a:noFill/>
          <a:ln w="9525">
            <a:noFill/>
            <a:miter lim="800000"/>
            <a:headEnd/>
            <a:tailEnd/>
          </a:ln>
        </p:spPr>
      </p:pic>
      <p:cxnSp>
        <p:nvCxnSpPr>
          <p:cNvPr id="9" name="Straight Connector 8"/>
          <p:cNvCxnSpPr/>
          <p:nvPr/>
        </p:nvCxnSpPr>
        <p:spPr>
          <a:xfrm flipV="1">
            <a:off x="2519916" y="2837627"/>
            <a:ext cx="2494626" cy="1120837"/>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2" idx="1"/>
          </p:cNvCxnSpPr>
          <p:nvPr/>
        </p:nvCxnSpPr>
        <p:spPr>
          <a:xfrm>
            <a:off x="6153939" y="2930613"/>
            <a:ext cx="1468846" cy="1297700"/>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17" name="Parallelogram 16"/>
          <p:cNvSpPr/>
          <p:nvPr/>
        </p:nvSpPr>
        <p:spPr>
          <a:xfrm>
            <a:off x="-412878" y="514679"/>
            <a:ext cx="7042277" cy="729503"/>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8" name="TextBox 17"/>
          <p:cNvSpPr txBox="1"/>
          <p:nvPr/>
        </p:nvSpPr>
        <p:spPr>
          <a:xfrm>
            <a:off x="548318" y="702779"/>
            <a:ext cx="7122380" cy="35330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800" dirty="0">
                <a:solidFill>
                  <a:schemeClr val="bg1"/>
                </a:solidFill>
                <a:latin typeface="Calibri Light" pitchFamily="34" charset="0"/>
                <a:ea typeface="Calibri" charset="0"/>
                <a:cs typeface="Calibri" charset="0"/>
              </a:rPr>
              <a:t>Why have Oracle Cloud Solution Hubs?</a:t>
            </a:r>
            <a:endParaRPr kumimoji="0" lang="en-US" sz="2800" b="0" i="0" u="none" strike="noStrike" kern="1200" cap="none" spc="0" normalizeH="0" baseline="0" noProof="0" dirty="0">
              <a:ln>
                <a:noFill/>
              </a:ln>
              <a:solidFill>
                <a:schemeClr val="bg1"/>
              </a:solidFill>
              <a:effectLst/>
              <a:uLnTx/>
              <a:uFillTx/>
              <a:latin typeface="Calibri Light" pitchFamily="34" charset="0"/>
              <a:ea typeface="Calibri" charset="0"/>
              <a:cs typeface="Calibri" charset="0"/>
            </a:endParaRPr>
          </a:p>
        </p:txBody>
      </p:sp>
      <p:sp>
        <p:nvSpPr>
          <p:cNvPr id="19" name="Oval 18"/>
          <p:cNvSpPr/>
          <p:nvPr/>
        </p:nvSpPr>
        <p:spPr>
          <a:xfrm>
            <a:off x="668674" y="3408284"/>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Create an environment for </a:t>
            </a:r>
            <a:r>
              <a:rPr lang="en-US" b="1" dirty="0">
                <a:solidFill>
                  <a:schemeClr val="accent4">
                    <a:lumMod val="20000"/>
                    <a:lumOff val="80000"/>
                  </a:schemeClr>
                </a:solidFill>
                <a:latin typeface="Segoe Print" panose="02000600000000000000" pitchFamily="2" charset="0"/>
                <a:cs typeface="MV Boli" pitchFamily="2" charset="0"/>
              </a:rPr>
              <a:t>Cloud Innovation</a:t>
            </a:r>
            <a:endParaRPr lang="en-US" sz="2400" b="1" dirty="0">
              <a:solidFill>
                <a:schemeClr val="accent4">
                  <a:lumMod val="20000"/>
                  <a:lumOff val="80000"/>
                </a:schemeClr>
              </a:solidFill>
              <a:latin typeface="Segoe Print" panose="02000600000000000000" pitchFamily="2" charset="0"/>
              <a:cs typeface="MV Boli" pitchFamily="2" charset="0"/>
            </a:endParaRPr>
          </a:p>
        </p:txBody>
      </p:sp>
      <p:pic>
        <p:nvPicPr>
          <p:cNvPr id="35" name="Picture Placeholder 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32275" y="1545388"/>
            <a:ext cx="1371600" cy="1373398"/>
          </a:xfrm>
          <a:prstGeom prst="rect">
            <a:avLst/>
          </a:prstGeom>
        </p:spPr>
      </p:pic>
      <p:grpSp>
        <p:nvGrpSpPr>
          <p:cNvPr id="16" name="Group 15"/>
          <p:cNvGrpSpPr/>
          <p:nvPr/>
        </p:nvGrpSpPr>
        <p:grpSpPr>
          <a:xfrm>
            <a:off x="842813" y="1947539"/>
            <a:ext cx="1624643" cy="1879461"/>
            <a:chOff x="842813" y="1947539"/>
            <a:chExt cx="1624643" cy="1879461"/>
          </a:xfrm>
        </p:grpSpPr>
        <p:pic>
          <p:nvPicPr>
            <p:cNvPr id="32" name="Picture Placeholder 13"/>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42813" y="1947539"/>
              <a:ext cx="1624643" cy="1626773"/>
            </a:xfrm>
            <a:prstGeom prst="rect">
              <a:avLst/>
            </a:prstGeom>
          </p:spPr>
        </p:pic>
        <p:pic>
          <p:nvPicPr>
            <p:cNvPr id="34" name="Picture Placeholder 8"/>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958370" y="2453602"/>
              <a:ext cx="1371600" cy="1373398"/>
            </a:xfrm>
            <a:prstGeom prst="rect">
              <a:avLst/>
            </a:prstGeom>
          </p:spPr>
        </p:pic>
        <p:pic>
          <p:nvPicPr>
            <p:cNvPr id="31" name="Picture Placeholder 4"/>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947479" y="1964104"/>
              <a:ext cx="554641" cy="555368"/>
            </a:xfrm>
            <a:prstGeom prst="rect">
              <a:avLst/>
            </a:prstGeom>
          </p:spPr>
        </p:pic>
      </p:grpSp>
      <p:grpSp>
        <p:nvGrpSpPr>
          <p:cNvPr id="3" name="Group 2"/>
          <p:cNvGrpSpPr/>
          <p:nvPr/>
        </p:nvGrpSpPr>
        <p:grpSpPr>
          <a:xfrm>
            <a:off x="4349325" y="1508325"/>
            <a:ext cx="2492495" cy="1899959"/>
            <a:chOff x="3535288" y="1508325"/>
            <a:chExt cx="2492495" cy="1899959"/>
          </a:xfrm>
        </p:grpSpPr>
        <p:sp>
          <p:nvSpPr>
            <p:cNvPr id="20" name="Oval 19"/>
            <p:cNvSpPr/>
            <p:nvPr/>
          </p:nvSpPr>
          <p:spPr>
            <a:xfrm>
              <a:off x="4088149" y="1565632"/>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b="1" dirty="0">
                  <a:solidFill>
                    <a:schemeClr val="accent6">
                      <a:lumMod val="20000"/>
                      <a:lumOff val="80000"/>
                    </a:schemeClr>
                  </a:solidFill>
                  <a:latin typeface="Segoe Print" panose="02000600000000000000" pitchFamily="2" charset="0"/>
                  <a:cs typeface="MV Boli" pitchFamily="2" charset="0"/>
                </a:rPr>
                <a:t>Scale delivery </a:t>
              </a:r>
              <a:r>
                <a:rPr lang="en-US" sz="1400" dirty="0">
                  <a:solidFill>
                    <a:schemeClr val="accent6">
                      <a:lumMod val="20000"/>
                      <a:lumOff val="80000"/>
                    </a:schemeClr>
                  </a:solidFill>
                  <a:cs typeface="MV Boli" pitchFamily="2" charset="0"/>
                </a:rPr>
                <a:t/>
              </a:r>
              <a:br>
                <a:rPr lang="en-US" sz="1400" dirty="0">
                  <a:solidFill>
                    <a:schemeClr val="accent6">
                      <a:lumMod val="20000"/>
                      <a:lumOff val="80000"/>
                    </a:schemeClr>
                  </a:solidFill>
                  <a:cs typeface="MV Boli" pitchFamily="2" charset="0"/>
                </a:rPr>
              </a:br>
              <a:r>
                <a:rPr lang="en-US" sz="1600" dirty="0">
                  <a:solidFill>
                    <a:schemeClr val="tx2">
                      <a:lumMod val="20000"/>
                      <a:lumOff val="80000"/>
                    </a:schemeClr>
                  </a:solidFill>
                  <a:cs typeface="MV Boli" pitchFamily="2" charset="0"/>
                </a:rPr>
                <a:t>of Industry Cloud Solutions</a:t>
              </a:r>
              <a:endParaRPr lang="en-US" sz="1400" dirty="0">
                <a:solidFill>
                  <a:schemeClr val="tx2">
                    <a:lumMod val="20000"/>
                    <a:lumOff val="80000"/>
                  </a:schemeClr>
                </a:solidFill>
                <a:cs typeface="MV Boli" pitchFamily="2" charset="0"/>
              </a:endParaRPr>
            </a:p>
          </p:txBody>
        </p:sp>
        <p:pic>
          <p:nvPicPr>
            <p:cNvPr id="44" name="Picture Placeholder 9"/>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3535288" y="1508325"/>
              <a:ext cx="1225805" cy="1227412"/>
            </a:xfrm>
            <a:prstGeom prst="rect">
              <a:avLst/>
            </a:prstGeom>
          </p:spPr>
        </p:pic>
      </p:grpSp>
      <p:grpSp>
        <p:nvGrpSpPr>
          <p:cNvPr id="6" name="Group 5"/>
          <p:cNvGrpSpPr/>
          <p:nvPr/>
        </p:nvGrpSpPr>
        <p:grpSpPr>
          <a:xfrm>
            <a:off x="6629391" y="3958463"/>
            <a:ext cx="2648975" cy="1842652"/>
            <a:chOff x="6350608" y="3958463"/>
            <a:chExt cx="2648975" cy="1842652"/>
          </a:xfrm>
        </p:grpSpPr>
        <p:sp>
          <p:nvSpPr>
            <p:cNvPr id="22" name="Oval 21"/>
            <p:cNvSpPr/>
            <p:nvPr/>
          </p:nvSpPr>
          <p:spPr>
            <a:xfrm>
              <a:off x="7059949" y="3958463"/>
              <a:ext cx="1939634" cy="18426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Infuse </a:t>
              </a:r>
              <a:br>
                <a:rPr lang="en-US" sz="1600" dirty="0">
                  <a:solidFill>
                    <a:schemeClr val="tx2">
                      <a:lumMod val="20000"/>
                      <a:lumOff val="80000"/>
                    </a:schemeClr>
                  </a:solidFill>
                  <a:cs typeface="MV Boli" pitchFamily="2" charset="0"/>
                </a:rPr>
              </a:br>
              <a:r>
                <a:rPr lang="en-US" b="1" dirty="0">
                  <a:solidFill>
                    <a:schemeClr val="tx2">
                      <a:lumMod val="20000"/>
                      <a:lumOff val="80000"/>
                    </a:schemeClr>
                  </a:solidFill>
                  <a:latin typeface="Segoe Print" panose="02000600000000000000" pitchFamily="2" charset="0"/>
                  <a:cs typeface="MV Boli" pitchFamily="2" charset="0"/>
                </a:rPr>
                <a:t>new talent &amp; energy </a:t>
              </a:r>
              <a:br>
                <a:rPr lang="en-US" b="1" dirty="0">
                  <a:solidFill>
                    <a:schemeClr val="tx2">
                      <a:lumMod val="20000"/>
                      <a:lumOff val="80000"/>
                    </a:schemeClr>
                  </a:solidFill>
                  <a:latin typeface="Segoe Print" panose="02000600000000000000" pitchFamily="2" charset="0"/>
                  <a:cs typeface="MV Boli" pitchFamily="2" charset="0"/>
                </a:rPr>
              </a:br>
              <a:r>
                <a:rPr lang="en-US" sz="1600" dirty="0">
                  <a:solidFill>
                    <a:schemeClr val="tx2">
                      <a:lumMod val="20000"/>
                      <a:lumOff val="80000"/>
                    </a:schemeClr>
                  </a:solidFill>
                  <a:cs typeface="MV Boli" pitchFamily="2" charset="0"/>
                </a:rPr>
                <a:t>into the </a:t>
              </a:r>
              <a:br>
                <a:rPr lang="en-US" sz="1600" dirty="0">
                  <a:solidFill>
                    <a:schemeClr val="tx2">
                      <a:lumMod val="20000"/>
                      <a:lumOff val="80000"/>
                    </a:schemeClr>
                  </a:solidFill>
                  <a:cs typeface="MV Boli" pitchFamily="2" charset="0"/>
                </a:rPr>
              </a:br>
              <a:r>
                <a:rPr lang="en-US" sz="1600" dirty="0">
                  <a:solidFill>
                    <a:schemeClr val="tx2">
                      <a:lumMod val="20000"/>
                      <a:lumOff val="80000"/>
                    </a:schemeClr>
                  </a:solidFill>
                  <a:cs typeface="MV Boli" pitchFamily="2" charset="0"/>
                </a:rPr>
                <a:t>Sales SE org</a:t>
              </a:r>
            </a:p>
          </p:txBody>
        </p:sp>
        <p:pic>
          <p:nvPicPr>
            <p:cNvPr id="47" name="Picture Placeholder 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6350608" y="4228313"/>
              <a:ext cx="1371600" cy="1373398"/>
            </a:xfrm>
            <a:prstGeom prst="rect">
              <a:avLst/>
            </a:prstGeom>
          </p:spPr>
        </p:pic>
      </p:grpSp>
      <p:grpSp>
        <p:nvGrpSpPr>
          <p:cNvPr id="12" name="Group 11"/>
          <p:cNvGrpSpPr/>
          <p:nvPr/>
        </p:nvGrpSpPr>
        <p:grpSpPr>
          <a:xfrm>
            <a:off x="2303920" y="3876375"/>
            <a:ext cx="2710622" cy="2428238"/>
            <a:chOff x="2303920" y="3876375"/>
            <a:chExt cx="2710622" cy="2428238"/>
          </a:xfrm>
        </p:grpSpPr>
        <p:sp>
          <p:nvSpPr>
            <p:cNvPr id="10" name="TextBox 9"/>
            <p:cNvSpPr txBox="1"/>
            <p:nvPr/>
          </p:nvSpPr>
          <p:spPr>
            <a:xfrm rot="21140739">
              <a:off x="2673770" y="3876375"/>
              <a:ext cx="2052037" cy="193899"/>
            </a:xfrm>
            <a:prstGeom prst="rect">
              <a:avLst/>
            </a:prstGeom>
            <a:noFill/>
          </p:spPr>
          <p:txBody>
            <a:bodyPr wrap="none" lIns="0" tIns="0" rIns="0" bIns="0" rtlCol="0">
              <a:spAutoFit/>
            </a:bodyPr>
            <a:lstStyle/>
            <a:p>
              <a:pPr>
                <a:lnSpc>
                  <a:spcPct val="90000"/>
                </a:lnSpc>
              </a:pPr>
              <a:r>
                <a:rPr lang="en-US" sz="1400" dirty="0">
                  <a:solidFill>
                    <a:schemeClr val="accent4"/>
                  </a:solidFill>
                </a:rPr>
                <a:t>Centralized, fun work space</a:t>
              </a:r>
            </a:p>
          </p:txBody>
        </p:sp>
        <p:sp>
          <p:nvSpPr>
            <p:cNvPr id="36" name="TextBox 35"/>
            <p:cNvSpPr txBox="1"/>
            <p:nvPr/>
          </p:nvSpPr>
          <p:spPr>
            <a:xfrm>
              <a:off x="2703653" y="4277135"/>
              <a:ext cx="2310889" cy="387798"/>
            </a:xfrm>
            <a:prstGeom prst="rect">
              <a:avLst/>
            </a:prstGeom>
            <a:noFill/>
          </p:spPr>
          <p:txBody>
            <a:bodyPr wrap="none" lIns="0" tIns="0" rIns="0" bIns="0" rtlCol="0">
              <a:spAutoFit/>
            </a:bodyPr>
            <a:lstStyle/>
            <a:p>
              <a:pPr>
                <a:lnSpc>
                  <a:spcPct val="90000"/>
                </a:lnSpc>
              </a:pPr>
              <a:r>
                <a:rPr lang="en-US" sz="1400" dirty="0">
                  <a:solidFill>
                    <a:schemeClr val="accent4"/>
                  </a:solidFill>
                </a:rPr>
                <a:t>Huddle rooms for collaborating </a:t>
              </a:r>
              <a:br>
                <a:rPr lang="en-US" sz="1400" dirty="0">
                  <a:solidFill>
                    <a:schemeClr val="accent4"/>
                  </a:solidFill>
                </a:rPr>
              </a:br>
              <a:r>
                <a:rPr lang="en-US" sz="1400" dirty="0">
                  <a:solidFill>
                    <a:schemeClr val="accent4"/>
                  </a:solidFill>
                </a:rPr>
                <a:t>&amp; brainstorming</a:t>
              </a:r>
            </a:p>
          </p:txBody>
        </p:sp>
        <p:sp>
          <p:nvSpPr>
            <p:cNvPr id="37" name="TextBox 36"/>
            <p:cNvSpPr txBox="1"/>
            <p:nvPr/>
          </p:nvSpPr>
          <p:spPr>
            <a:xfrm rot="741465">
              <a:off x="2574715" y="4974041"/>
              <a:ext cx="1913088" cy="193899"/>
            </a:xfrm>
            <a:prstGeom prst="rect">
              <a:avLst/>
            </a:prstGeom>
            <a:noFill/>
          </p:spPr>
          <p:txBody>
            <a:bodyPr wrap="none" lIns="0" tIns="0" rIns="0" bIns="0" rtlCol="0">
              <a:spAutoFit/>
            </a:bodyPr>
            <a:lstStyle/>
            <a:p>
              <a:pPr>
                <a:lnSpc>
                  <a:spcPct val="90000"/>
                </a:lnSpc>
              </a:pPr>
              <a:r>
                <a:rPr lang="en-US" sz="1400" dirty="0">
                  <a:solidFill>
                    <a:schemeClr val="accent4"/>
                  </a:solidFill>
                </a:rPr>
                <a:t>Talented cloud developers</a:t>
              </a:r>
            </a:p>
          </p:txBody>
        </p:sp>
        <p:sp>
          <p:nvSpPr>
            <p:cNvPr id="40" name="TextBox 39"/>
            <p:cNvSpPr txBox="1"/>
            <p:nvPr/>
          </p:nvSpPr>
          <p:spPr>
            <a:xfrm rot="2750631">
              <a:off x="2038384" y="5610641"/>
              <a:ext cx="1194045" cy="193899"/>
            </a:xfrm>
            <a:prstGeom prst="rect">
              <a:avLst/>
            </a:prstGeom>
            <a:noFill/>
          </p:spPr>
          <p:txBody>
            <a:bodyPr wrap="none" lIns="0" tIns="0" rIns="0" bIns="0" rtlCol="0">
              <a:spAutoFit/>
            </a:bodyPr>
            <a:lstStyle/>
            <a:p>
              <a:pPr>
                <a:lnSpc>
                  <a:spcPct val="90000"/>
                </a:lnSpc>
              </a:pPr>
              <a:r>
                <a:rPr lang="en-US" sz="1400" dirty="0">
                  <a:solidFill>
                    <a:schemeClr val="accent4"/>
                  </a:solidFill>
                </a:rPr>
                <a:t>Modern DevOps</a:t>
              </a:r>
            </a:p>
          </p:txBody>
        </p:sp>
        <p:sp>
          <p:nvSpPr>
            <p:cNvPr id="42" name="TextBox 41"/>
            <p:cNvSpPr txBox="1"/>
            <p:nvPr/>
          </p:nvSpPr>
          <p:spPr>
            <a:xfrm rot="1719074">
              <a:off x="2303920" y="5418318"/>
              <a:ext cx="1767984" cy="193899"/>
            </a:xfrm>
            <a:prstGeom prst="rect">
              <a:avLst/>
            </a:prstGeom>
            <a:noFill/>
          </p:spPr>
          <p:txBody>
            <a:bodyPr wrap="none" lIns="0" tIns="0" rIns="0" bIns="0" rtlCol="0">
              <a:spAutoFit/>
            </a:bodyPr>
            <a:lstStyle/>
            <a:p>
              <a:pPr>
                <a:lnSpc>
                  <a:spcPct val="90000"/>
                </a:lnSpc>
              </a:pPr>
              <a:r>
                <a:rPr lang="en-US" sz="1400" dirty="0">
                  <a:solidFill>
                    <a:schemeClr val="accent4"/>
                  </a:solidFill>
                </a:rPr>
                <a:t>Real customer problems</a:t>
              </a:r>
            </a:p>
          </p:txBody>
        </p:sp>
      </p:grpSp>
      <p:grpSp>
        <p:nvGrpSpPr>
          <p:cNvPr id="13" name="Group 12"/>
          <p:cNvGrpSpPr/>
          <p:nvPr/>
        </p:nvGrpSpPr>
        <p:grpSpPr>
          <a:xfrm>
            <a:off x="6660885" y="1450186"/>
            <a:ext cx="2736223" cy="1846338"/>
            <a:chOff x="5846848" y="1450186"/>
            <a:chExt cx="2736223" cy="1846338"/>
          </a:xfrm>
        </p:grpSpPr>
        <p:sp>
          <p:nvSpPr>
            <p:cNvPr id="38" name="TextBox 37"/>
            <p:cNvSpPr txBox="1"/>
            <p:nvPr/>
          </p:nvSpPr>
          <p:spPr>
            <a:xfrm>
              <a:off x="6155830" y="2230397"/>
              <a:ext cx="1847172" cy="193899"/>
            </a:xfrm>
            <a:prstGeom prst="rect">
              <a:avLst/>
            </a:prstGeom>
            <a:noFill/>
          </p:spPr>
          <p:txBody>
            <a:bodyPr wrap="none" lIns="0" tIns="0" rIns="0" bIns="0" rtlCol="0">
              <a:spAutoFit/>
            </a:bodyPr>
            <a:lstStyle/>
            <a:p>
              <a:pPr>
                <a:lnSpc>
                  <a:spcPct val="90000"/>
                </a:lnSpc>
              </a:pPr>
              <a:r>
                <a:rPr lang="en-US" sz="1400" dirty="0">
                  <a:solidFill>
                    <a:schemeClr val="accent6"/>
                  </a:solidFill>
                </a:rPr>
                <a:t>24x7 global development</a:t>
              </a:r>
            </a:p>
          </p:txBody>
        </p:sp>
        <p:sp>
          <p:nvSpPr>
            <p:cNvPr id="39" name="TextBox 38"/>
            <p:cNvSpPr txBox="1"/>
            <p:nvPr/>
          </p:nvSpPr>
          <p:spPr>
            <a:xfrm rot="20919230">
              <a:off x="5846848" y="1450186"/>
              <a:ext cx="1557799" cy="193899"/>
            </a:xfrm>
            <a:prstGeom prst="rect">
              <a:avLst/>
            </a:prstGeom>
            <a:noFill/>
          </p:spPr>
          <p:txBody>
            <a:bodyPr wrap="none" lIns="0" tIns="0" rIns="0" bIns="0" rtlCol="0">
              <a:spAutoFit/>
            </a:bodyPr>
            <a:lstStyle/>
            <a:p>
              <a:pPr>
                <a:lnSpc>
                  <a:spcPct val="90000"/>
                </a:lnSpc>
              </a:pPr>
              <a:r>
                <a:rPr lang="en-US" sz="1400" dirty="0">
                  <a:solidFill>
                    <a:schemeClr val="accent6"/>
                  </a:solidFill>
                </a:rPr>
                <a:t>Packaged SE services </a:t>
              </a:r>
            </a:p>
          </p:txBody>
        </p:sp>
        <p:sp>
          <p:nvSpPr>
            <p:cNvPr id="43" name="TextBox 42"/>
            <p:cNvSpPr txBox="1"/>
            <p:nvPr/>
          </p:nvSpPr>
          <p:spPr>
            <a:xfrm rot="893593">
              <a:off x="6035140" y="3102625"/>
              <a:ext cx="2087431" cy="193899"/>
            </a:xfrm>
            <a:prstGeom prst="rect">
              <a:avLst/>
            </a:prstGeom>
            <a:noFill/>
          </p:spPr>
          <p:txBody>
            <a:bodyPr wrap="none" lIns="0" tIns="0" rIns="0" bIns="0" rtlCol="0">
              <a:spAutoFit/>
            </a:bodyPr>
            <a:lstStyle/>
            <a:p>
              <a:pPr>
                <a:lnSpc>
                  <a:spcPct val="90000"/>
                </a:lnSpc>
              </a:pPr>
              <a:r>
                <a:rPr lang="en-US" sz="1400" dirty="0">
                  <a:solidFill>
                    <a:schemeClr val="accent6"/>
                  </a:solidFill>
                </a:rPr>
                <a:t>Digital Engagement Platform</a:t>
              </a:r>
            </a:p>
          </p:txBody>
        </p:sp>
        <p:sp>
          <p:nvSpPr>
            <p:cNvPr id="45" name="TextBox 44"/>
            <p:cNvSpPr txBox="1"/>
            <p:nvPr/>
          </p:nvSpPr>
          <p:spPr>
            <a:xfrm rot="21125778">
              <a:off x="6083294" y="1795275"/>
              <a:ext cx="1900264" cy="193899"/>
            </a:xfrm>
            <a:prstGeom prst="rect">
              <a:avLst/>
            </a:prstGeom>
            <a:noFill/>
          </p:spPr>
          <p:txBody>
            <a:bodyPr wrap="none" lIns="0" tIns="0" rIns="0" bIns="0" rtlCol="0">
              <a:spAutoFit/>
            </a:bodyPr>
            <a:lstStyle/>
            <a:p>
              <a:pPr>
                <a:lnSpc>
                  <a:spcPct val="90000"/>
                </a:lnSpc>
              </a:pPr>
              <a:r>
                <a:rPr lang="en-US" sz="1400" dirty="0">
                  <a:solidFill>
                    <a:schemeClr val="accent6"/>
                  </a:solidFill>
                </a:rPr>
                <a:t>Harvested reusable assets</a:t>
              </a:r>
            </a:p>
          </p:txBody>
        </p:sp>
        <p:sp>
          <p:nvSpPr>
            <p:cNvPr id="46" name="TextBox 45"/>
            <p:cNvSpPr txBox="1"/>
            <p:nvPr/>
          </p:nvSpPr>
          <p:spPr>
            <a:xfrm rot="361615">
              <a:off x="6133105" y="2702296"/>
              <a:ext cx="2449966" cy="193899"/>
            </a:xfrm>
            <a:prstGeom prst="rect">
              <a:avLst/>
            </a:prstGeom>
            <a:noFill/>
          </p:spPr>
          <p:txBody>
            <a:bodyPr wrap="none" lIns="0" tIns="0" rIns="0" bIns="0" rtlCol="0">
              <a:spAutoFit/>
            </a:bodyPr>
            <a:lstStyle/>
            <a:p>
              <a:pPr>
                <a:lnSpc>
                  <a:spcPct val="90000"/>
                </a:lnSpc>
              </a:pPr>
              <a:r>
                <a:rPr lang="en-US" sz="1400" dirty="0">
                  <a:solidFill>
                    <a:schemeClr val="accent6"/>
                  </a:solidFill>
                </a:rPr>
                <a:t>Agile, best practice Cloud DevOps</a:t>
              </a:r>
            </a:p>
          </p:txBody>
        </p:sp>
      </p:grpSp>
      <p:grpSp>
        <p:nvGrpSpPr>
          <p:cNvPr id="14" name="Group 13"/>
          <p:cNvGrpSpPr/>
          <p:nvPr/>
        </p:nvGrpSpPr>
        <p:grpSpPr>
          <a:xfrm>
            <a:off x="9302295" y="4410098"/>
            <a:ext cx="2333780" cy="1119596"/>
            <a:chOff x="9023512" y="4410098"/>
            <a:chExt cx="2333780" cy="1119596"/>
          </a:xfrm>
        </p:grpSpPr>
        <p:sp>
          <p:nvSpPr>
            <p:cNvPr id="48" name="TextBox 47"/>
            <p:cNvSpPr txBox="1"/>
            <p:nvPr/>
          </p:nvSpPr>
          <p:spPr>
            <a:xfrm rot="21325580">
              <a:off x="9078428" y="4410098"/>
              <a:ext cx="1969835" cy="193899"/>
            </a:xfrm>
            <a:prstGeom prst="rect">
              <a:avLst/>
            </a:prstGeom>
            <a:noFill/>
          </p:spPr>
          <p:txBody>
            <a:bodyPr wrap="none" lIns="0" tIns="0" rIns="0" bIns="0" rtlCol="0">
              <a:spAutoFit/>
            </a:bodyPr>
            <a:lstStyle/>
            <a:p>
              <a:pPr>
                <a:lnSpc>
                  <a:spcPct val="90000"/>
                </a:lnSpc>
              </a:pPr>
              <a:r>
                <a:rPr lang="en-US" sz="1400" dirty="0">
                  <a:solidFill>
                    <a:schemeClr val="tx2"/>
                  </a:solidFill>
                </a:rPr>
                <a:t>Full-stack cloud developers</a:t>
              </a:r>
            </a:p>
          </p:txBody>
        </p:sp>
        <p:sp>
          <p:nvSpPr>
            <p:cNvPr id="49" name="TextBox 48"/>
            <p:cNvSpPr txBox="1"/>
            <p:nvPr/>
          </p:nvSpPr>
          <p:spPr>
            <a:xfrm>
              <a:off x="9107009" y="4851581"/>
              <a:ext cx="2197781" cy="193899"/>
            </a:xfrm>
            <a:prstGeom prst="rect">
              <a:avLst/>
            </a:prstGeom>
            <a:noFill/>
          </p:spPr>
          <p:txBody>
            <a:bodyPr wrap="none" lIns="0" tIns="0" rIns="0" bIns="0" rtlCol="0">
              <a:spAutoFit/>
            </a:bodyPr>
            <a:lstStyle/>
            <a:p>
              <a:pPr>
                <a:lnSpc>
                  <a:spcPct val="90000"/>
                </a:lnSpc>
              </a:pPr>
              <a:r>
                <a:rPr lang="en-US" sz="1400" dirty="0">
                  <a:solidFill>
                    <a:schemeClr val="tx2"/>
                  </a:solidFill>
                </a:rPr>
                <a:t>Varied cloud work experience </a:t>
              </a:r>
            </a:p>
          </p:txBody>
        </p:sp>
        <p:sp>
          <p:nvSpPr>
            <p:cNvPr id="50" name="TextBox 49"/>
            <p:cNvSpPr txBox="1"/>
            <p:nvPr/>
          </p:nvSpPr>
          <p:spPr>
            <a:xfrm rot="470424">
              <a:off x="9023512" y="5335795"/>
              <a:ext cx="2333780" cy="193899"/>
            </a:xfrm>
            <a:prstGeom prst="rect">
              <a:avLst/>
            </a:prstGeom>
            <a:noFill/>
          </p:spPr>
          <p:txBody>
            <a:bodyPr wrap="none" lIns="0" tIns="0" rIns="0" bIns="0" rtlCol="0">
              <a:spAutoFit/>
            </a:bodyPr>
            <a:lstStyle/>
            <a:p>
              <a:pPr>
                <a:lnSpc>
                  <a:spcPct val="90000"/>
                </a:lnSpc>
              </a:pPr>
              <a:r>
                <a:rPr lang="en-US" sz="1400" dirty="0">
                  <a:solidFill>
                    <a:schemeClr val="tx2"/>
                  </a:solidFill>
                </a:rPr>
                <a:t>Motivated to learn &amp; contribute</a:t>
              </a:r>
            </a:p>
          </p:txBody>
        </p:sp>
      </p:grpSp>
    </p:spTree>
    <p:extLst>
      <p:ext uri="{BB962C8B-B14F-4D97-AF65-F5344CB8AC3E}">
        <p14:creationId xmlns:p14="http://schemas.microsoft.com/office/powerpoint/2010/main" val="3328088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1" fill="hold" nodeType="after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9389" y="1219198"/>
            <a:ext cx="2825607" cy="5638801"/>
          </a:xfrm>
          <a:prstGeom prst="rect">
            <a:avLst/>
          </a:prstGeom>
          <a:solidFill>
            <a:srgbClr val="41555E">
              <a:alpha val="82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3</a:t>
            </a:fld>
            <a:endParaRPr lang="en-US" sz="900" dirty="0"/>
          </a:p>
        </p:txBody>
      </p:sp>
      <p:grpSp>
        <p:nvGrpSpPr>
          <p:cNvPr id="5" name="Group 10"/>
          <p:cNvGrpSpPr/>
          <p:nvPr/>
        </p:nvGrpSpPr>
        <p:grpSpPr>
          <a:xfrm>
            <a:off x="-412877" y="344223"/>
            <a:ext cx="9390622" cy="577236"/>
            <a:chOff x="-412877" y="2827232"/>
            <a:chExt cx="3969649" cy="967562"/>
          </a:xfrm>
          <a:solidFill>
            <a:schemeClr val="accent3"/>
          </a:solidFill>
        </p:grpSpPr>
        <p:sp>
          <p:nvSpPr>
            <p:cNvPr id="6" name="Parallelogram 5"/>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are the Oracle Cloud Solution Hubs?</a:t>
              </a:r>
              <a:endParaRPr lang="en-US" sz="3200" i="1" dirty="0">
                <a:solidFill>
                  <a:schemeClr val="accent3">
                    <a:lumMod val="20000"/>
                    <a:lumOff val="80000"/>
                  </a:schemeClr>
                </a:solidFill>
                <a:ea typeface="Calibri" charset="0"/>
                <a:cs typeface="MV Boli" pitchFamily="2" charset="0"/>
              </a:endParaRPr>
            </a:p>
          </p:txBody>
        </p:sp>
      </p:grpSp>
      <p:grpSp>
        <p:nvGrpSpPr>
          <p:cNvPr id="9" name="Group 8"/>
          <p:cNvGrpSpPr/>
          <p:nvPr/>
        </p:nvGrpSpPr>
        <p:grpSpPr>
          <a:xfrm>
            <a:off x="1098658" y="1468255"/>
            <a:ext cx="1664656" cy="1677068"/>
            <a:chOff x="1098658" y="1468255"/>
            <a:chExt cx="1664656" cy="1677068"/>
          </a:xfrm>
        </p:grpSpPr>
        <p:sp>
          <p:nvSpPr>
            <p:cNvPr id="16" name="Oval 15"/>
            <p:cNvSpPr/>
            <p:nvPr/>
          </p:nvSpPr>
          <p:spPr>
            <a:xfrm>
              <a:off x="1117913" y="1511538"/>
              <a:ext cx="1645401" cy="16337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b"/>
            <a:lstStyle/>
            <a:p>
              <a:pPr algn="ctr" defTabSz="1218987" fontAlgn="auto">
                <a:spcBef>
                  <a:spcPts val="0"/>
                </a:spcBef>
                <a:spcAft>
                  <a:spcPts val="0"/>
                </a:spcAft>
                <a:defRPr/>
              </a:pPr>
              <a:endParaRPr lang="en-US" sz="2400" b="1" dirty="0">
                <a:solidFill>
                  <a:schemeClr val="bg1"/>
                </a:solidFill>
                <a:latin typeface="Segoe Print" panose="02000600000000000000" pitchFamily="2" charset="0"/>
                <a:cs typeface="MV Boli" pitchFamily="2" charset="0"/>
              </a:endParaRPr>
            </a:p>
          </p:txBody>
        </p:sp>
        <p:pic>
          <p:nvPicPr>
            <p:cNvPr id="18" name="Picture Placeholder 1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098658" y="1468255"/>
              <a:ext cx="1648614" cy="1650775"/>
            </a:xfrm>
            <a:prstGeom prst="rect">
              <a:avLst/>
            </a:prstGeom>
          </p:spPr>
        </p:pic>
      </p:grpSp>
      <p:sp>
        <p:nvSpPr>
          <p:cNvPr id="8" name="TextBox 7"/>
          <p:cNvSpPr txBox="1"/>
          <p:nvPr/>
        </p:nvSpPr>
        <p:spPr>
          <a:xfrm>
            <a:off x="671880" y="3436949"/>
            <a:ext cx="2550498" cy="2274469"/>
          </a:xfrm>
          <a:prstGeom prst="rect">
            <a:avLst/>
          </a:prstGeom>
          <a:noFill/>
        </p:spPr>
        <p:txBody>
          <a:bodyPr wrap="square" lIns="0" tIns="0" rIns="0" bIns="0" rtlCol="0">
            <a:spAutoFit/>
          </a:bodyPr>
          <a:lstStyle/>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Branded Oracle Facilities</a:t>
            </a:r>
            <a:br>
              <a:rPr lang="en-US" sz="1600" dirty="0">
                <a:solidFill>
                  <a:schemeClr val="bg1"/>
                </a:solidFill>
              </a:rPr>
            </a:br>
            <a:r>
              <a:rPr lang="en-US" sz="1400" i="1" dirty="0">
                <a:solidFill>
                  <a:schemeClr val="bg1">
                    <a:lumMod val="85000"/>
                  </a:schemeClr>
                </a:solidFill>
              </a:rPr>
              <a:t>(located in Oracle buildings)</a:t>
            </a: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With specially designed spaces to promote </a:t>
            </a:r>
            <a:r>
              <a:rPr lang="en-US" sz="1600" dirty="0">
                <a:solidFill>
                  <a:schemeClr val="accent3"/>
                </a:solidFill>
              </a:rPr>
              <a:t>collaboration</a:t>
            </a:r>
            <a:r>
              <a:rPr lang="en-US" sz="1600" dirty="0">
                <a:solidFill>
                  <a:schemeClr val="bg1"/>
                </a:solidFill>
              </a:rPr>
              <a:t> &amp;</a:t>
            </a:r>
            <a:r>
              <a:rPr lang="en-US" sz="1600" dirty="0">
                <a:solidFill>
                  <a:schemeClr val="accent3"/>
                </a:solidFill>
              </a:rPr>
              <a:t> innovation</a:t>
            </a:r>
            <a:r>
              <a:rPr lang="en-US" sz="1600" dirty="0">
                <a:solidFill>
                  <a:schemeClr val="bg1"/>
                </a:solidFill>
              </a:rPr>
              <a:t>, and </a:t>
            </a:r>
            <a:r>
              <a:rPr lang="en-US" sz="1600" dirty="0">
                <a:solidFill>
                  <a:schemeClr val="accent3"/>
                </a:solidFill>
              </a:rPr>
              <a:t>high-velocity delivery </a:t>
            </a:r>
            <a:br>
              <a:rPr lang="en-US" sz="1600" dirty="0">
                <a:solidFill>
                  <a:schemeClr val="accent3"/>
                </a:solidFill>
              </a:rPr>
            </a:br>
            <a:r>
              <a:rPr lang="en-US" sz="1600" dirty="0">
                <a:solidFill>
                  <a:schemeClr val="bg1"/>
                </a:solidFill>
              </a:rPr>
              <a:t>of </a:t>
            </a:r>
            <a:r>
              <a:rPr lang="en-US" sz="1600" dirty="0">
                <a:solidFill>
                  <a:schemeClr val="accent4">
                    <a:lumMod val="20000"/>
                    <a:lumOff val="80000"/>
                  </a:schemeClr>
                </a:solidFill>
              </a:rPr>
              <a:t>industry cloud solutions</a:t>
            </a:r>
            <a:endParaRPr lang="en-US" sz="1200" i="1" dirty="0">
              <a:solidFill>
                <a:schemeClr val="bg1">
                  <a:lumMod val="85000"/>
                </a:schemeClr>
              </a:solidFill>
            </a:endParaRP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Staffed by NATD Solution Engineers</a:t>
            </a:r>
          </a:p>
        </p:txBody>
      </p:sp>
      <p:pic>
        <p:nvPicPr>
          <p:cNvPr id="81" name="Picture 8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13650" y="5093993"/>
            <a:ext cx="3562067" cy="1781073"/>
          </a:xfrm>
          <a:prstGeom prst="rect">
            <a:avLst/>
          </a:prstGeom>
        </p:spPr>
      </p:pic>
      <p:pic>
        <p:nvPicPr>
          <p:cNvPr id="82" name="Picture 81" descr="Oracle logo in white on red staging background"/>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grpSp>
        <p:nvGrpSpPr>
          <p:cNvPr id="83" name="Group 82"/>
          <p:cNvGrpSpPr/>
          <p:nvPr/>
        </p:nvGrpSpPr>
        <p:grpSpPr>
          <a:xfrm>
            <a:off x="3499375" y="1147413"/>
            <a:ext cx="8351723" cy="3602008"/>
            <a:chOff x="278882" y="2187069"/>
            <a:chExt cx="8351723" cy="3602008"/>
          </a:xfrm>
        </p:grpSpPr>
        <p:pic>
          <p:nvPicPr>
            <p:cNvPr id="84" name="Picture 2">
              <a:hlinkClick r:id="rId6" action="ppaction://hlinkfile"/>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78882" y="2187069"/>
              <a:ext cx="8351723" cy="3602008"/>
            </a:xfrm>
            <a:prstGeom prst="rect">
              <a:avLst/>
            </a:prstGeom>
            <a:noFill/>
            <a:ln w="9525">
              <a:noFill/>
              <a:miter lim="800000"/>
              <a:headEnd/>
              <a:tailEnd/>
            </a:ln>
            <a:effectLst>
              <a:softEdge rad="63500"/>
            </a:effectLst>
          </p:spPr>
        </p:pic>
        <p:sp>
          <p:nvSpPr>
            <p:cNvPr id="85" name="TextBox 84"/>
            <p:cNvSpPr txBox="1"/>
            <p:nvPr/>
          </p:nvSpPr>
          <p:spPr>
            <a:xfrm>
              <a:off x="7500801" y="5550144"/>
              <a:ext cx="1048364" cy="123111"/>
            </a:xfrm>
            <a:prstGeom prst="rect">
              <a:avLst/>
            </a:prstGeom>
          </p:spPr>
          <p:txBody>
            <a:bodyPr vert="horz" wrap="none" lIns="0" tIns="0" rIns="0" bIns="0" rtlCol="0" anchor="b">
              <a:spAutoFit/>
            </a:bodyPr>
            <a:lstStyle/>
            <a:p>
              <a:r>
                <a:rPr lang="en-US" sz="800" dirty="0">
                  <a:solidFill>
                    <a:schemeClr val="tx2"/>
                  </a:solidFill>
                </a:rPr>
                <a:t>Map designed by Freepik</a:t>
              </a:r>
            </a:p>
          </p:txBody>
        </p:sp>
      </p:grpSp>
      <p:cxnSp>
        <p:nvCxnSpPr>
          <p:cNvPr id="11" name="Straight Connector 10"/>
          <p:cNvCxnSpPr>
            <a:stCxn id="87" idx="0"/>
          </p:cNvCxnSpPr>
          <p:nvPr/>
        </p:nvCxnSpPr>
        <p:spPr>
          <a:xfrm flipV="1">
            <a:off x="8935371" y="2814045"/>
            <a:ext cx="42374" cy="27926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H="1">
            <a:off x="5341434" y="2196287"/>
            <a:ext cx="335467" cy="116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a:off x="4636436" y="2286658"/>
            <a:ext cx="69379" cy="17352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88" name="Oval 87"/>
          <p:cNvSpPr/>
          <p:nvPr/>
        </p:nvSpPr>
        <p:spPr>
          <a:xfrm>
            <a:off x="4148065" y="2425647"/>
            <a:ext cx="794590" cy="776796"/>
          </a:xfrm>
          <a:prstGeom prst="ellipse">
            <a:avLst/>
          </a:prstGeom>
          <a:blipFill>
            <a:blip r:embed="rId8"/>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6" name="Oval 85"/>
          <p:cNvSpPr/>
          <p:nvPr/>
        </p:nvSpPr>
        <p:spPr>
          <a:xfrm>
            <a:off x="5535059" y="2013194"/>
            <a:ext cx="776305" cy="800851"/>
          </a:xfrm>
          <a:prstGeom prst="ellipse">
            <a:avLst/>
          </a:prstGeom>
          <a:blipFill>
            <a:blip r:embed="rId9" cstate="print">
              <a:extLst>
                <a:ext uri="{28A0092B-C50C-407E-A947-70E740481C1C}">
                  <a14:useLocalDpi xmlns:a14="http://schemas.microsoft.com/office/drawing/2010/main"/>
                </a:ext>
              </a:extLst>
            </a:blip>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7" name="Oval 86"/>
          <p:cNvSpPr/>
          <p:nvPr/>
        </p:nvSpPr>
        <p:spPr>
          <a:xfrm>
            <a:off x="8545153" y="3093314"/>
            <a:ext cx="780435" cy="781021"/>
          </a:xfrm>
          <a:prstGeom prst="ellipse">
            <a:avLst/>
          </a:prstGeom>
          <a:blipFill>
            <a:blip r:embed="rId10" cstate="print">
              <a:extLst>
                <a:ext uri="{28A0092B-C50C-407E-A947-70E740481C1C}">
                  <a14:useLocalDpi xmlns:a14="http://schemas.microsoft.com/office/drawing/2010/main"/>
                </a:ext>
              </a:extLst>
            </a:blip>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96" name="TextBox 95"/>
          <p:cNvSpPr txBox="1"/>
          <p:nvPr/>
        </p:nvSpPr>
        <p:spPr>
          <a:xfrm>
            <a:off x="3763121" y="3282628"/>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Austin</a:t>
            </a:r>
          </a:p>
        </p:txBody>
      </p:sp>
      <p:sp>
        <p:nvSpPr>
          <p:cNvPr id="97" name="TextBox 96"/>
          <p:cNvSpPr txBox="1"/>
          <p:nvPr/>
        </p:nvSpPr>
        <p:spPr>
          <a:xfrm>
            <a:off x="5180907" y="2839801"/>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Reston</a:t>
            </a:r>
          </a:p>
        </p:txBody>
      </p:sp>
      <p:sp>
        <p:nvSpPr>
          <p:cNvPr id="98" name="TextBox 97"/>
          <p:cNvSpPr txBox="1"/>
          <p:nvPr/>
        </p:nvSpPr>
        <p:spPr>
          <a:xfrm>
            <a:off x="8211470" y="3907554"/>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Bangalore</a:t>
            </a:r>
          </a:p>
        </p:txBody>
      </p:sp>
      <p:pic>
        <p:nvPicPr>
          <p:cNvPr id="102" name="Picture 10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537320" y="4732468"/>
            <a:ext cx="3429882" cy="1786489"/>
          </a:xfrm>
          <a:prstGeom prst="rect">
            <a:avLst/>
          </a:prstGeom>
        </p:spPr>
      </p:pic>
      <p:pic>
        <p:nvPicPr>
          <p:cNvPr id="103" name="Picture 102"/>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963573" y="4732468"/>
            <a:ext cx="2647572" cy="1775654"/>
          </a:xfrm>
          <a:prstGeom prst="rect">
            <a:avLst/>
          </a:prstGeom>
        </p:spPr>
      </p:pic>
      <p:pic>
        <p:nvPicPr>
          <p:cNvPr id="104" name="Picture 103"/>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473083" y="4733379"/>
            <a:ext cx="2326647" cy="1769536"/>
          </a:xfrm>
          <a:prstGeom prst="rect">
            <a:avLst/>
          </a:prstGeom>
        </p:spPr>
      </p:pic>
    </p:spTree>
    <p:extLst>
      <p:ext uri="{BB962C8B-B14F-4D97-AF65-F5344CB8AC3E}">
        <p14:creationId xmlns:p14="http://schemas.microsoft.com/office/powerpoint/2010/main" val="4196471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4</a:t>
            </a:fld>
            <a:endParaRPr lang="en-US" sz="900" dirty="0"/>
          </a:p>
        </p:txBody>
      </p:sp>
      <p:sp>
        <p:nvSpPr>
          <p:cNvPr id="4" name="TextBox 3"/>
          <p:cNvSpPr txBox="1"/>
          <p:nvPr/>
        </p:nvSpPr>
        <p:spPr>
          <a:xfrm>
            <a:off x="-1" y="5962355"/>
            <a:ext cx="9752205" cy="249299"/>
          </a:xfrm>
          <a:prstGeom prst="rect">
            <a:avLst/>
          </a:prstGeom>
          <a:solidFill>
            <a:schemeClr val="tx2">
              <a:alpha val="71000"/>
            </a:schemeClr>
          </a:solidFill>
        </p:spPr>
        <p:txBody>
          <a:bodyPr wrap="square" lIns="0" tIns="0" rIns="0" bIns="0" rtlCol="0">
            <a:spAutoFit/>
          </a:bodyPr>
          <a:lstStyle/>
          <a:p>
            <a:pPr algn="ctr">
              <a:lnSpc>
                <a:spcPct val="90000"/>
              </a:lnSpc>
            </a:pPr>
            <a:r>
              <a:rPr lang="en-US" dirty="0">
                <a:solidFill>
                  <a:schemeClr val="accent3"/>
                </a:solidFill>
              </a:rPr>
              <a:t>Intelligent   </a:t>
            </a:r>
            <a:r>
              <a:rPr lang="en-US" dirty="0">
                <a:solidFill>
                  <a:schemeClr val="accent2"/>
                </a:solidFill>
              </a:rPr>
              <a:t>*</a:t>
            </a:r>
            <a:r>
              <a:rPr lang="en-US" dirty="0">
                <a:solidFill>
                  <a:schemeClr val="accent3"/>
                </a:solidFill>
              </a:rPr>
              <a:t>   Talented   </a:t>
            </a:r>
            <a:r>
              <a:rPr lang="en-US" dirty="0">
                <a:solidFill>
                  <a:schemeClr val="accent2"/>
                </a:solidFill>
              </a:rPr>
              <a:t>* </a:t>
            </a:r>
            <a:r>
              <a:rPr lang="en-US" dirty="0">
                <a:solidFill>
                  <a:schemeClr val="accent3"/>
                </a:solidFill>
              </a:rPr>
              <a:t>  Skilled   </a:t>
            </a:r>
            <a:r>
              <a:rPr lang="en-US" dirty="0">
                <a:solidFill>
                  <a:schemeClr val="accent2"/>
                </a:solidFill>
              </a:rPr>
              <a:t>* </a:t>
            </a:r>
            <a:r>
              <a:rPr lang="en-US" dirty="0">
                <a:solidFill>
                  <a:schemeClr val="accent3"/>
                </a:solidFill>
              </a:rPr>
              <a:t>  Motivated  </a:t>
            </a:r>
            <a:r>
              <a:rPr lang="en-US" dirty="0">
                <a:solidFill>
                  <a:schemeClr val="accent2"/>
                </a:solidFill>
              </a:rPr>
              <a:t> *   </a:t>
            </a:r>
            <a:r>
              <a:rPr lang="en-US" dirty="0">
                <a:solidFill>
                  <a:schemeClr val="accent3"/>
                </a:solidFill>
              </a:rPr>
              <a:t>Community Oriented  </a:t>
            </a:r>
            <a:r>
              <a:rPr lang="en-US" dirty="0">
                <a:solidFill>
                  <a:schemeClr val="accent2"/>
                </a:solidFill>
              </a:rPr>
              <a:t> *   </a:t>
            </a:r>
            <a:r>
              <a:rPr lang="en-US" dirty="0">
                <a:solidFill>
                  <a:schemeClr val="accent3"/>
                </a:solidFill>
              </a:rPr>
              <a:t>Social  </a:t>
            </a:r>
            <a:r>
              <a:rPr lang="en-US" dirty="0">
                <a:solidFill>
                  <a:schemeClr val="accent2"/>
                </a:solidFill>
              </a:rPr>
              <a:t> *   </a:t>
            </a:r>
            <a:r>
              <a:rPr lang="en-US" dirty="0">
                <a:solidFill>
                  <a:schemeClr val="accent3"/>
                </a:solidFill>
              </a:rPr>
              <a:t>Energetic</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54228" y="1364230"/>
            <a:ext cx="1108817" cy="110391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TextBox 14"/>
          <p:cNvSpPr txBox="1"/>
          <p:nvPr/>
        </p:nvSpPr>
        <p:spPr>
          <a:xfrm>
            <a:off x="1113378" y="2610206"/>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New Hires</a:t>
            </a:r>
          </a:p>
          <a:p>
            <a:pPr algn="ctr">
              <a:lnSpc>
                <a:spcPct val="90000"/>
              </a:lnSpc>
              <a:buClr>
                <a:schemeClr val="accent2"/>
              </a:buClr>
            </a:pPr>
            <a:r>
              <a:rPr lang="en-US" sz="1400" dirty="0">
                <a:solidFill>
                  <a:schemeClr val="accent3"/>
                </a:solidFill>
                <a:latin typeface="Segoe Print" panose="02000600000000000000" pitchFamily="2" charset="0"/>
              </a:rPr>
              <a:t>Full-stack Developers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who “grew up” on the Cloud </a:t>
            </a:r>
          </a:p>
        </p:txBody>
      </p:sp>
      <p:grpSp>
        <p:nvGrpSpPr>
          <p:cNvPr id="16" name="Group 10"/>
          <p:cNvGrpSpPr/>
          <p:nvPr/>
        </p:nvGrpSpPr>
        <p:grpSpPr>
          <a:xfrm>
            <a:off x="-412877" y="344223"/>
            <a:ext cx="9390622" cy="577236"/>
            <a:chOff x="-412877" y="2827232"/>
            <a:chExt cx="3969649" cy="967562"/>
          </a:xfrm>
          <a:solidFill>
            <a:schemeClr val="accent3"/>
          </a:solidFill>
        </p:grpSpPr>
        <p:sp>
          <p:nvSpPr>
            <p:cNvPr id="17" name="Parallelogram 16"/>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18" name="TextBox 17"/>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Who are the hub Solution Engineers?</a:t>
              </a:r>
              <a:endParaRPr lang="en-US" sz="3200" i="1" dirty="0">
                <a:solidFill>
                  <a:schemeClr val="accent3">
                    <a:lumMod val="20000"/>
                    <a:lumOff val="80000"/>
                  </a:schemeClr>
                </a:solidFill>
                <a:ea typeface="Calibri" charset="0"/>
                <a:cs typeface="MV Boli" pitchFamily="2" charset="0"/>
              </a:endParaRPr>
            </a:p>
          </p:txBody>
        </p:sp>
      </p:grpSp>
      <p:pic>
        <p:nvPicPr>
          <p:cNvPr id="8" name="Picture 7" descr="C:\Users\GWRIGHT\Documents\Business\PPT Templates\FY17 Oracle Icons\ph_bl_roles\vault\working_folder\ph_bl_roles\ph-role-dev-002.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534788" y="1379102"/>
            <a:ext cx="1148277" cy="1074170"/>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TextBox 18"/>
          <p:cNvSpPr txBox="1"/>
          <p:nvPr/>
        </p:nvSpPr>
        <p:spPr>
          <a:xfrm>
            <a:off x="5589547" y="2607039"/>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Internal Transfers</a:t>
            </a:r>
          </a:p>
          <a:p>
            <a:pPr algn="ctr">
              <a:lnSpc>
                <a:spcPct val="90000"/>
              </a:lnSpc>
              <a:buClr>
                <a:schemeClr val="accent2"/>
              </a:buClr>
            </a:pPr>
            <a:r>
              <a:rPr lang="en-US" sz="1400" dirty="0">
                <a:solidFill>
                  <a:schemeClr val="accent3"/>
                </a:solidFill>
                <a:latin typeface="Segoe Print" panose="02000600000000000000" pitchFamily="2" charset="0"/>
              </a:rPr>
              <a:t>Experienced Oracle SEs with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Cloud Architecture backgrounds</a:t>
            </a:r>
          </a:p>
        </p:txBody>
      </p:sp>
      <p:sp>
        <p:nvSpPr>
          <p:cNvPr id="11" name="Rectangle 10"/>
          <p:cNvSpPr/>
          <p:nvPr/>
        </p:nvSpPr>
        <p:spPr>
          <a:xfrm>
            <a:off x="4732076" y="1547984"/>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ectangle 19"/>
          <p:cNvSpPr/>
          <p:nvPr/>
        </p:nvSpPr>
        <p:spPr>
          <a:xfrm rot="5400000">
            <a:off x="4732076" y="1554265"/>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749608" y="349025"/>
            <a:ext cx="1058036" cy="6163899"/>
          </a:xfrm>
          <a:prstGeom prst="rect">
            <a:avLst/>
          </a:prstGeom>
          <a:solidFill>
            <a:schemeClr val="accent2">
              <a:lumMod val="75000"/>
              <a:alpha val="75000"/>
            </a:schemeClr>
          </a:solidFill>
          <a:ln w="19050">
            <a:solidFill>
              <a:schemeClr val="bg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TextBox 31"/>
          <p:cNvSpPr txBox="1"/>
          <p:nvPr/>
        </p:nvSpPr>
        <p:spPr>
          <a:xfrm>
            <a:off x="1939457" y="3714475"/>
            <a:ext cx="7123617" cy="1708160"/>
          </a:xfrm>
          <a:prstGeom prst="rect">
            <a:avLst/>
          </a:prstGeom>
          <a:noFill/>
        </p:spPr>
        <p:txBody>
          <a:bodyPr wrap="non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Full-stack and multi-pillar Cloud Development skills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experience in using competitive Cloud technologies &amp; Oracle Cloud</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Extensive training on latest Oracle Cloud technologies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Trained in ECAL and Cloud Accelerate</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in Oracle Cloud Solution Hub locations </a:t>
            </a:r>
            <a:r>
              <a:rPr lang="en-US" sz="1400" i="1" dirty="0">
                <a:solidFill>
                  <a:schemeClr val="bg1"/>
                </a:solidFill>
              </a:rPr>
              <a:t>(do not travel)</a:t>
            </a:r>
            <a:endParaRPr lang="en-US" i="1" dirty="0">
              <a:solidFill>
                <a:schemeClr val="bg1"/>
              </a:solidFill>
            </a:endParaRPr>
          </a:p>
        </p:txBody>
      </p:sp>
      <p:grpSp>
        <p:nvGrpSpPr>
          <p:cNvPr id="76" name="Group 75"/>
          <p:cNvGrpSpPr/>
          <p:nvPr/>
        </p:nvGrpSpPr>
        <p:grpSpPr>
          <a:xfrm>
            <a:off x="9930405" y="339911"/>
            <a:ext cx="682179" cy="645668"/>
            <a:chOff x="9920245" y="675191"/>
            <a:chExt cx="682179" cy="645668"/>
          </a:xfrm>
        </p:grpSpPr>
        <p:pic>
          <p:nvPicPr>
            <p:cNvPr id="58" name="Picture 5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9986148" y="675191"/>
              <a:ext cx="551592" cy="551592"/>
            </a:xfrm>
            <a:prstGeom prst="rect">
              <a:avLst/>
            </a:prstGeom>
          </p:spPr>
        </p:pic>
        <p:sp>
          <p:nvSpPr>
            <p:cNvPr id="67" name="TextBox 66"/>
            <p:cNvSpPr txBox="1"/>
            <p:nvPr/>
          </p:nvSpPr>
          <p:spPr>
            <a:xfrm>
              <a:off x="9920245" y="115466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Security</a:t>
              </a:r>
            </a:p>
          </p:txBody>
        </p:sp>
      </p:grpSp>
      <p:grpSp>
        <p:nvGrpSpPr>
          <p:cNvPr id="77" name="Group 76"/>
          <p:cNvGrpSpPr/>
          <p:nvPr/>
        </p:nvGrpSpPr>
        <p:grpSpPr>
          <a:xfrm>
            <a:off x="9878933" y="1081924"/>
            <a:ext cx="817938" cy="649158"/>
            <a:chOff x="9893005" y="1397140"/>
            <a:chExt cx="817938" cy="649158"/>
          </a:xfrm>
        </p:grpSpPr>
        <p:pic>
          <p:nvPicPr>
            <p:cNvPr id="59" name="Picture 58"/>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0007469" y="1397140"/>
              <a:ext cx="588165" cy="512494"/>
            </a:xfrm>
            <a:prstGeom prst="rect">
              <a:avLst/>
            </a:prstGeom>
          </p:spPr>
        </p:pic>
        <p:sp>
          <p:nvSpPr>
            <p:cNvPr id="68" name="TextBox 67"/>
            <p:cNvSpPr txBox="1"/>
            <p:nvPr/>
          </p:nvSpPr>
          <p:spPr>
            <a:xfrm>
              <a:off x="9893005" y="188009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Integration</a:t>
              </a:r>
            </a:p>
          </p:txBody>
        </p:sp>
      </p:grpSp>
      <p:grpSp>
        <p:nvGrpSpPr>
          <p:cNvPr id="78" name="Group 77"/>
          <p:cNvGrpSpPr/>
          <p:nvPr/>
        </p:nvGrpSpPr>
        <p:grpSpPr>
          <a:xfrm>
            <a:off x="9946812" y="1876723"/>
            <a:ext cx="682179" cy="598716"/>
            <a:chOff x="9899873" y="2173021"/>
            <a:chExt cx="682179" cy="598716"/>
          </a:xfrm>
        </p:grpSpPr>
        <p:pic>
          <p:nvPicPr>
            <p:cNvPr id="60" name="Picture 59"/>
            <p:cNvPicPr>
              <a:picLocks noChangeAspect="1"/>
            </p:cNvPicPr>
            <p:nvPr/>
          </p:nvPicPr>
          <p:blipFill>
            <a:blip r:embed="rId9" cstate="print">
              <a:biLevel thresh="25000"/>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0046469" y="2173021"/>
              <a:ext cx="430950" cy="392314"/>
            </a:xfrm>
            <a:prstGeom prst="rect">
              <a:avLst/>
            </a:prstGeom>
          </p:spPr>
        </p:pic>
        <p:sp>
          <p:nvSpPr>
            <p:cNvPr id="69" name="TextBox 68"/>
            <p:cNvSpPr txBox="1"/>
            <p:nvPr/>
          </p:nvSpPr>
          <p:spPr>
            <a:xfrm>
              <a:off x="9899873" y="260553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AppDev</a:t>
              </a:r>
            </a:p>
          </p:txBody>
        </p:sp>
      </p:grpSp>
      <p:grpSp>
        <p:nvGrpSpPr>
          <p:cNvPr id="79" name="Group 78"/>
          <p:cNvGrpSpPr/>
          <p:nvPr/>
        </p:nvGrpSpPr>
        <p:grpSpPr>
          <a:xfrm>
            <a:off x="9972735" y="2584510"/>
            <a:ext cx="682179" cy="688003"/>
            <a:chOff x="9919821" y="2829776"/>
            <a:chExt cx="682179" cy="688003"/>
          </a:xfrm>
        </p:grpSpPr>
        <p:pic>
          <p:nvPicPr>
            <p:cNvPr id="61" name="Picture 60"/>
            <p:cNvPicPr>
              <a:picLocks noChangeAspect="1"/>
            </p:cNvPicPr>
            <p:nvPr/>
          </p:nvPicPr>
          <p:blipFill>
            <a:blip r:embed="rId11" cstate="print">
              <a:biLevel thresh="25000"/>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9972735" y="2829776"/>
              <a:ext cx="578418" cy="504002"/>
            </a:xfrm>
            <a:prstGeom prst="rect">
              <a:avLst/>
            </a:prstGeom>
          </p:spPr>
        </p:pic>
        <p:sp>
          <p:nvSpPr>
            <p:cNvPr id="70" name="TextBox 69"/>
            <p:cNvSpPr txBox="1"/>
            <p:nvPr/>
          </p:nvSpPr>
          <p:spPr>
            <a:xfrm>
              <a:off x="9919821" y="335158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IaaS</a:t>
              </a:r>
            </a:p>
          </p:txBody>
        </p:sp>
      </p:grpSp>
      <p:grpSp>
        <p:nvGrpSpPr>
          <p:cNvPr id="80" name="Group 79"/>
          <p:cNvGrpSpPr/>
          <p:nvPr/>
        </p:nvGrpSpPr>
        <p:grpSpPr>
          <a:xfrm>
            <a:off x="9972735" y="3354209"/>
            <a:ext cx="682179" cy="633594"/>
            <a:chOff x="9972735" y="3354209"/>
            <a:chExt cx="682179" cy="633594"/>
          </a:xfrm>
        </p:grpSpPr>
        <p:pic>
          <p:nvPicPr>
            <p:cNvPr id="62" name="Picture 61"/>
            <p:cNvPicPr>
              <a:picLocks noChangeAspect="1"/>
            </p:cNvPicPr>
            <p:nvPr/>
          </p:nvPicPr>
          <p:blipFill>
            <a:blip r:embed="rId13" cstate="print">
              <a:biLevel thresh="50000"/>
              <a:extLst>
                <a:ext uri="{28A0092B-C50C-407E-A947-70E740481C1C}">
                  <a14:useLocalDpi xmlns:a14="http://schemas.microsoft.com/office/drawing/2010/main"/>
                </a:ext>
              </a:extLst>
            </a:blip>
            <a:stretch>
              <a:fillRect/>
            </a:stretch>
          </p:blipFill>
          <p:spPr>
            <a:xfrm>
              <a:off x="10152383" y="3354209"/>
              <a:ext cx="395517" cy="399049"/>
            </a:xfrm>
            <a:prstGeom prst="rect">
              <a:avLst/>
            </a:prstGeom>
          </p:spPr>
        </p:pic>
        <p:sp>
          <p:nvSpPr>
            <p:cNvPr id="71" name="TextBox 70"/>
            <p:cNvSpPr txBox="1"/>
            <p:nvPr/>
          </p:nvSpPr>
          <p:spPr>
            <a:xfrm>
              <a:off x="9972735" y="382160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Info Mgmt</a:t>
              </a:r>
            </a:p>
          </p:txBody>
        </p:sp>
      </p:grpSp>
      <p:grpSp>
        <p:nvGrpSpPr>
          <p:cNvPr id="81" name="Group 80"/>
          <p:cNvGrpSpPr/>
          <p:nvPr/>
        </p:nvGrpSpPr>
        <p:grpSpPr>
          <a:xfrm>
            <a:off x="9927506" y="4083346"/>
            <a:ext cx="682179" cy="561112"/>
            <a:chOff x="9927506" y="4083346"/>
            <a:chExt cx="682179" cy="561112"/>
          </a:xfrm>
        </p:grpSpPr>
        <p:pic>
          <p:nvPicPr>
            <p:cNvPr id="63" name="Picture 62"/>
            <p:cNvPicPr>
              <a:picLocks noChangeAspect="1"/>
            </p:cNvPicPr>
            <p:nvPr/>
          </p:nvPicPr>
          <p:blipFill>
            <a:blip r:embed="rId14" cstate="print">
              <a:biLevel thresh="50000"/>
              <a:extLst>
                <a:ext uri="{28A0092B-C50C-407E-A947-70E740481C1C}">
                  <a14:useLocalDpi xmlns:a14="http://schemas.microsoft.com/office/drawing/2010/main"/>
                </a:ext>
              </a:extLst>
            </a:blip>
            <a:stretch>
              <a:fillRect/>
            </a:stretch>
          </p:blipFill>
          <p:spPr>
            <a:xfrm>
              <a:off x="10050497" y="4083346"/>
              <a:ext cx="454436" cy="352027"/>
            </a:xfrm>
            <a:prstGeom prst="rect">
              <a:avLst/>
            </a:prstGeom>
          </p:spPr>
        </p:pic>
        <p:sp>
          <p:nvSpPr>
            <p:cNvPr id="72" name="TextBox 71"/>
            <p:cNvSpPr txBox="1"/>
            <p:nvPr/>
          </p:nvSpPr>
          <p:spPr>
            <a:xfrm>
              <a:off x="9927506" y="447825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Analytics</a:t>
              </a:r>
            </a:p>
          </p:txBody>
        </p:sp>
      </p:grpSp>
      <p:grpSp>
        <p:nvGrpSpPr>
          <p:cNvPr id="82" name="Group 81"/>
          <p:cNvGrpSpPr/>
          <p:nvPr/>
        </p:nvGrpSpPr>
        <p:grpSpPr>
          <a:xfrm>
            <a:off x="9963286" y="4705060"/>
            <a:ext cx="682179" cy="543423"/>
            <a:chOff x="9963286" y="4755860"/>
            <a:chExt cx="682179" cy="543423"/>
          </a:xfrm>
        </p:grpSpPr>
        <p:pic>
          <p:nvPicPr>
            <p:cNvPr id="64" name="Picture 63"/>
            <p:cNvPicPr>
              <a:picLocks noChangeAspect="1"/>
            </p:cNvPicPr>
            <p:nvPr/>
          </p:nvPicPr>
          <p:blipFill>
            <a:blip r:embed="rId15" cstate="print">
              <a:biLevel thresh="50000"/>
              <a:extLst>
                <a:ext uri="{28A0092B-C50C-407E-A947-70E740481C1C}">
                  <a14:useLocalDpi xmlns:a14="http://schemas.microsoft.com/office/drawing/2010/main"/>
                </a:ext>
              </a:extLst>
            </a:blip>
            <a:stretch>
              <a:fillRect/>
            </a:stretch>
          </p:blipFill>
          <p:spPr>
            <a:xfrm>
              <a:off x="10094215" y="4755860"/>
              <a:ext cx="397219" cy="352027"/>
            </a:xfrm>
            <a:prstGeom prst="rect">
              <a:avLst/>
            </a:prstGeom>
          </p:spPr>
        </p:pic>
        <p:sp>
          <p:nvSpPr>
            <p:cNvPr id="73" name="TextBox 72"/>
            <p:cNvSpPr txBox="1"/>
            <p:nvPr/>
          </p:nvSpPr>
          <p:spPr>
            <a:xfrm>
              <a:off x="9963286" y="513308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Eng Sys</a:t>
              </a:r>
            </a:p>
          </p:txBody>
        </p:sp>
      </p:grpSp>
      <p:grpSp>
        <p:nvGrpSpPr>
          <p:cNvPr id="83" name="Group 82"/>
          <p:cNvGrpSpPr/>
          <p:nvPr/>
        </p:nvGrpSpPr>
        <p:grpSpPr>
          <a:xfrm>
            <a:off x="9939893" y="5336507"/>
            <a:ext cx="682179" cy="540740"/>
            <a:chOff x="9939893" y="5387307"/>
            <a:chExt cx="682179" cy="540740"/>
          </a:xfrm>
        </p:grpSpPr>
        <p:pic>
          <p:nvPicPr>
            <p:cNvPr id="65" name="Picture 64"/>
            <p:cNvPicPr>
              <a:picLocks noChangeAspect="1"/>
            </p:cNvPicPr>
            <p:nvPr/>
          </p:nvPicPr>
          <p:blipFill>
            <a:blip r:embed="rId16" cstate="print">
              <a:biLevel thresh="50000"/>
              <a:extLst>
                <a:ext uri="{28A0092B-C50C-407E-A947-70E740481C1C}">
                  <a14:useLocalDpi xmlns:a14="http://schemas.microsoft.com/office/drawing/2010/main"/>
                </a:ext>
              </a:extLst>
            </a:blip>
            <a:stretch>
              <a:fillRect/>
            </a:stretch>
          </p:blipFill>
          <p:spPr>
            <a:xfrm>
              <a:off x="10101701" y="5387307"/>
              <a:ext cx="352027" cy="352027"/>
            </a:xfrm>
            <a:prstGeom prst="rect">
              <a:avLst/>
            </a:prstGeom>
          </p:spPr>
        </p:pic>
        <p:sp>
          <p:nvSpPr>
            <p:cNvPr id="74" name="TextBox 73"/>
            <p:cNvSpPr txBox="1"/>
            <p:nvPr/>
          </p:nvSpPr>
          <p:spPr>
            <a:xfrm>
              <a:off x="9939893" y="576184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Servers</a:t>
              </a:r>
            </a:p>
          </p:txBody>
        </p:sp>
      </p:grpSp>
      <p:grpSp>
        <p:nvGrpSpPr>
          <p:cNvPr id="84" name="Group 83"/>
          <p:cNvGrpSpPr/>
          <p:nvPr/>
        </p:nvGrpSpPr>
        <p:grpSpPr>
          <a:xfrm>
            <a:off x="9950183" y="5988340"/>
            <a:ext cx="682179" cy="504392"/>
            <a:chOff x="9950183" y="5988340"/>
            <a:chExt cx="682179" cy="504392"/>
          </a:xfrm>
        </p:grpSpPr>
        <p:pic>
          <p:nvPicPr>
            <p:cNvPr id="66" name="Picture 65"/>
            <p:cNvPicPr>
              <a:picLocks noChangeAspect="1"/>
            </p:cNvPicPr>
            <p:nvPr/>
          </p:nvPicPr>
          <p:blipFill>
            <a:blip r:embed="rId17" cstate="print">
              <a:biLevel thresh="50000"/>
              <a:extLst>
                <a:ext uri="{28A0092B-C50C-407E-A947-70E740481C1C}">
                  <a14:useLocalDpi xmlns:a14="http://schemas.microsoft.com/office/drawing/2010/main"/>
                </a:ext>
              </a:extLst>
            </a:blip>
            <a:stretch>
              <a:fillRect/>
            </a:stretch>
          </p:blipFill>
          <p:spPr>
            <a:xfrm>
              <a:off x="10087207" y="5988340"/>
              <a:ext cx="388029" cy="352027"/>
            </a:xfrm>
            <a:prstGeom prst="rect">
              <a:avLst/>
            </a:prstGeom>
          </p:spPr>
        </p:pic>
        <p:sp>
          <p:nvSpPr>
            <p:cNvPr id="75" name="TextBox 74"/>
            <p:cNvSpPr txBox="1"/>
            <p:nvPr/>
          </p:nvSpPr>
          <p:spPr>
            <a:xfrm>
              <a:off x="9950183" y="632653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Storage</a:t>
              </a:r>
            </a:p>
          </p:txBody>
        </p:sp>
      </p:grpSp>
      <p:graphicFrame>
        <p:nvGraphicFramePr>
          <p:cNvPr id="88" name="Table 87"/>
          <p:cNvGraphicFramePr>
            <a:graphicFrameLocks noGrp="1"/>
          </p:cNvGraphicFramePr>
          <p:nvPr>
            <p:extLst>
              <p:ext uri="{D42A27DB-BD31-4B8C-83A1-F6EECF244321}">
                <p14:modId xmlns:p14="http://schemas.microsoft.com/office/powerpoint/2010/main" val="1723206255"/>
              </p:ext>
            </p:extLst>
          </p:nvPr>
        </p:nvGraphicFramePr>
        <p:xfrm>
          <a:off x="10934689" y="349025"/>
          <a:ext cx="1062289" cy="6154452"/>
        </p:xfrm>
        <a:graphic>
          <a:graphicData uri="http://schemas.openxmlformats.org/drawingml/2006/table">
            <a:tbl>
              <a:tblPr firstRow="1" bandRow="1">
                <a:tableStyleId>{D27102A9-8310-4765-A935-A1911B00CA55}</a:tableStyleId>
              </a:tblPr>
              <a:tblGrid>
                <a:gridCol w="1062289">
                  <a:extLst>
                    <a:ext uri="{9D8B030D-6E8A-4147-A177-3AD203B41FA5}">
                      <a16:colId xmlns:a16="http://schemas.microsoft.com/office/drawing/2014/main" xmlns="" val="4247441998"/>
                    </a:ext>
                  </a:extLst>
                </a:gridCol>
              </a:tblGrid>
              <a:tr h="770626">
                <a:tc>
                  <a:txBody>
                    <a:bodyPr/>
                    <a:lstStyle/>
                    <a:p>
                      <a:pPr algn="ctr"/>
                      <a:r>
                        <a:rPr lang="en-US" sz="1200" dirty="0">
                          <a:solidFill>
                            <a:schemeClr val="bg1"/>
                          </a:solidFill>
                        </a:rPr>
                        <a:t>ORACLE</a:t>
                      </a:r>
                      <a:br>
                        <a:rPr lang="en-US" sz="1200" dirty="0">
                          <a:solidFill>
                            <a:schemeClr val="bg1"/>
                          </a:solidFill>
                        </a:rPr>
                      </a:br>
                      <a:r>
                        <a:rPr lang="en-US" sz="1200" dirty="0">
                          <a:solidFill>
                            <a:schemeClr val="bg1"/>
                          </a:solidFill>
                        </a:rPr>
                        <a:t>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4094556051"/>
                  </a:ext>
                </a:extLst>
              </a:tr>
              <a:tr h="770626">
                <a:tc>
                  <a:txBody>
                    <a:bodyPr/>
                    <a:lstStyle/>
                    <a:p>
                      <a:pPr algn="ctr"/>
                      <a:r>
                        <a:rPr lang="en-US" sz="1200" dirty="0">
                          <a:solidFill>
                            <a:schemeClr val="accent4">
                              <a:lumMod val="20000"/>
                              <a:lumOff val="80000"/>
                            </a:schemeClr>
                          </a:solidFill>
                        </a:rPr>
                        <a:t>AWS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4099886278"/>
                  </a:ext>
                </a:extLst>
              </a:tr>
              <a:tr h="760070">
                <a:tc>
                  <a:txBody>
                    <a:bodyPr/>
                    <a:lstStyle/>
                    <a:p>
                      <a:pPr algn="ctr"/>
                      <a:r>
                        <a:rPr lang="en-US" sz="1200" dirty="0">
                          <a:solidFill>
                            <a:schemeClr val="bg1"/>
                          </a:solidFill>
                        </a:rPr>
                        <a:t>Azure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23817713"/>
                  </a:ext>
                </a:extLst>
              </a:tr>
              <a:tr h="770626">
                <a:tc>
                  <a:txBody>
                    <a:bodyPr/>
                    <a:lstStyle/>
                    <a:p>
                      <a:pPr algn="ctr"/>
                      <a:r>
                        <a:rPr lang="en-US" sz="1200" dirty="0">
                          <a:solidFill>
                            <a:schemeClr val="accent4">
                              <a:lumMod val="20000"/>
                              <a:lumOff val="80000"/>
                            </a:schemeClr>
                          </a:solidFill>
                        </a:rPr>
                        <a:t>Agile</a:t>
                      </a:r>
                      <a:br>
                        <a:rPr lang="en-US" sz="1200" dirty="0">
                          <a:solidFill>
                            <a:schemeClr val="accent4">
                              <a:lumMod val="20000"/>
                              <a:lumOff val="80000"/>
                            </a:schemeClr>
                          </a:solidFill>
                        </a:rPr>
                      </a:br>
                      <a:r>
                        <a:rPr lang="en-US" sz="1200" dirty="0">
                          <a:solidFill>
                            <a:schemeClr val="accent4">
                              <a:lumMod val="20000"/>
                              <a:lumOff val="80000"/>
                            </a:schemeClr>
                          </a:solidFill>
                        </a:rPr>
                        <a:t>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2638082561"/>
                  </a:ext>
                </a:extLst>
              </a:tr>
              <a:tr h="770626">
                <a:tc>
                  <a:txBody>
                    <a:bodyPr/>
                    <a:lstStyle/>
                    <a:p>
                      <a:pPr algn="ctr"/>
                      <a:r>
                        <a:rPr lang="en-US" sz="1200" dirty="0">
                          <a:solidFill>
                            <a:schemeClr val="bg1"/>
                          </a:solidFill>
                        </a:rPr>
                        <a:t>Open</a:t>
                      </a:r>
                      <a:br>
                        <a:rPr lang="en-US" sz="1200" dirty="0">
                          <a:solidFill>
                            <a:schemeClr val="bg1"/>
                          </a:solidFill>
                        </a:rPr>
                      </a:br>
                      <a:r>
                        <a:rPr lang="en-US" sz="1200" dirty="0">
                          <a:solidFill>
                            <a:schemeClr val="bg1"/>
                          </a:solidFill>
                        </a:rPr>
                        <a:t>Source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736176317"/>
                  </a:ext>
                </a:extLst>
              </a:tr>
              <a:tr h="770626">
                <a:tc>
                  <a:txBody>
                    <a:bodyPr/>
                    <a:lstStyle/>
                    <a:p>
                      <a:pPr algn="ctr"/>
                      <a:r>
                        <a:rPr lang="en-US" sz="1200" dirty="0">
                          <a:solidFill>
                            <a:schemeClr val="accent4">
                              <a:lumMod val="20000"/>
                              <a:lumOff val="80000"/>
                            </a:schemeClr>
                          </a:solidFill>
                        </a:rPr>
                        <a:t>Jenkins</a:t>
                      </a:r>
                      <a:br>
                        <a:rPr lang="en-US" sz="1200" dirty="0">
                          <a:solidFill>
                            <a:schemeClr val="accent4">
                              <a:lumMod val="20000"/>
                              <a:lumOff val="80000"/>
                            </a:schemeClr>
                          </a:solidFill>
                        </a:rPr>
                      </a:br>
                      <a:r>
                        <a:rPr lang="en-US" sz="1200" dirty="0">
                          <a:solidFill>
                            <a:schemeClr val="accent4">
                              <a:lumMod val="20000"/>
                              <a:lumOff val="80000"/>
                            </a:schemeClr>
                          </a:solidFill>
                        </a:rPr>
                        <a:t>Chef</a:t>
                      </a:r>
                    </a:p>
                    <a:p>
                      <a:pPr algn="ctr"/>
                      <a:r>
                        <a:rPr lang="en-US" sz="1200" dirty="0">
                          <a:solidFill>
                            <a:schemeClr val="accent4">
                              <a:lumMod val="20000"/>
                              <a:lumOff val="80000"/>
                            </a:schemeClr>
                          </a:solidFill>
                        </a:rPr>
                        <a:t>Puppet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567033247"/>
                  </a:ext>
                </a:extLst>
              </a:tr>
              <a:tr h="770626">
                <a:tc>
                  <a:txBody>
                    <a:bodyPr/>
                    <a:lstStyle/>
                    <a:p>
                      <a:pPr algn="ctr"/>
                      <a:r>
                        <a:rPr lang="en-US" sz="1200" dirty="0">
                          <a:solidFill>
                            <a:schemeClr val="bg1"/>
                          </a:solidFill>
                        </a:rPr>
                        <a:t>Cloud</a:t>
                      </a:r>
                      <a:br>
                        <a:rPr lang="en-US" sz="1200" dirty="0">
                          <a:solidFill>
                            <a:schemeClr val="bg1"/>
                          </a:solidFill>
                        </a:rPr>
                      </a:br>
                      <a:r>
                        <a:rPr lang="en-US" sz="1200" dirty="0">
                          <a:solidFill>
                            <a:schemeClr val="bg1"/>
                          </a:solidFill>
                        </a:rPr>
                        <a:t>DevOps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3101753173"/>
                  </a:ext>
                </a:extLst>
              </a:tr>
              <a:tr h="770626">
                <a:tc>
                  <a:txBody>
                    <a:bodyPr/>
                    <a:lstStyle/>
                    <a:p>
                      <a:pPr algn="ctr"/>
                      <a:r>
                        <a:rPr lang="en-US" sz="1200" dirty="0">
                          <a:solidFill>
                            <a:schemeClr val="accent4">
                              <a:lumMod val="20000"/>
                              <a:lumOff val="80000"/>
                            </a:schemeClr>
                          </a:solidFill>
                        </a:rPr>
                        <a:t>Java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659109421"/>
                  </a:ext>
                </a:extLst>
              </a:tr>
            </a:tbl>
          </a:graphicData>
        </a:graphic>
      </p:graphicFrame>
    </p:spTree>
    <p:extLst>
      <p:ext uri="{BB962C8B-B14F-4D97-AF65-F5344CB8AC3E}">
        <p14:creationId xmlns:p14="http://schemas.microsoft.com/office/powerpoint/2010/main" val="1686975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5</a:t>
            </a:fld>
            <a:endParaRPr lang="en-US" sz="900" dirty="0"/>
          </a:p>
        </p:txBody>
      </p:sp>
      <p:sp>
        <p:nvSpPr>
          <p:cNvPr id="9" name="Rectangle 8"/>
          <p:cNvSpPr/>
          <p:nvPr/>
        </p:nvSpPr>
        <p:spPr>
          <a:xfrm>
            <a:off x="522952" y="1212457"/>
            <a:ext cx="3485522" cy="5029200"/>
          </a:xfrm>
          <a:prstGeom prst="rect">
            <a:avLst/>
          </a:prstGeom>
          <a:gradFill flip="none" rotWithShape="1">
            <a:gsLst>
              <a:gs pos="0">
                <a:srgbClr val="007395">
                  <a:shade val="30000"/>
                  <a:satMod val="115000"/>
                </a:srgbClr>
              </a:gs>
              <a:gs pos="50000">
                <a:srgbClr val="007395">
                  <a:shade val="67500"/>
                  <a:satMod val="115000"/>
                </a:srgbClr>
              </a:gs>
              <a:gs pos="100000">
                <a:srgbClr val="007395">
                  <a:shade val="100000"/>
                  <a:satMod val="115000"/>
                </a:srgb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15923" y="3215006"/>
            <a:ext cx="1174624" cy="1178074"/>
          </a:xfrm>
          <a:prstGeom prst="rect">
            <a:avLst/>
          </a:prstGeom>
        </p:spPr>
      </p:pic>
      <p:cxnSp>
        <p:nvCxnSpPr>
          <p:cNvPr id="12" name="Straight Connector 11"/>
          <p:cNvCxnSpPr/>
          <p:nvPr/>
        </p:nvCxnSpPr>
        <p:spPr>
          <a:xfrm flipH="1" flipV="1">
            <a:off x="2266862" y="2878229"/>
            <a:ext cx="1" cy="3823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700" y="2414299"/>
            <a:ext cx="1652012"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Awareness</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4" name="Picture 13"/>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2171644" y="2120432"/>
            <a:ext cx="295334" cy="223475"/>
          </a:xfrm>
          <a:prstGeom prst="rect">
            <a:avLst/>
          </a:prstGeom>
        </p:spPr>
      </p:pic>
      <p:cxnSp>
        <p:nvCxnSpPr>
          <p:cNvPr id="15" name="Straight Connector 14"/>
          <p:cNvCxnSpPr/>
          <p:nvPr/>
        </p:nvCxnSpPr>
        <p:spPr>
          <a:xfrm flipV="1">
            <a:off x="2868766" y="3592666"/>
            <a:ext cx="330067" cy="196429"/>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831" y="3196427"/>
            <a:ext cx="1631866"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Demand</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7" name="Picture 1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197298" y="2862725"/>
            <a:ext cx="371937" cy="285464"/>
          </a:xfrm>
          <a:prstGeom prst="rect">
            <a:avLst/>
          </a:prstGeom>
        </p:spPr>
      </p:pic>
      <p:cxnSp>
        <p:nvCxnSpPr>
          <p:cNvPr id="18" name="Straight Connector 17"/>
          <p:cNvCxnSpPr/>
          <p:nvPr/>
        </p:nvCxnSpPr>
        <p:spPr>
          <a:xfrm>
            <a:off x="1407637" y="3632781"/>
            <a:ext cx="361364" cy="156315"/>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94594" y="3190146"/>
            <a:ext cx="1392727" cy="447590"/>
          </a:xfrm>
          <a:prstGeom prst="rect">
            <a:avLst/>
          </a:prstGeom>
        </p:spPr>
        <p:txBody>
          <a:bodyPr wrap="square">
            <a:spAutoFit/>
          </a:bodyPr>
          <a:lstStyle/>
          <a:p>
            <a:pPr algn="ctr">
              <a:lnSpc>
                <a:spcPct val="80000"/>
              </a:lnSpc>
            </a:pPr>
            <a:r>
              <a:rPr lang="en-US" sz="1600" dirty="0">
                <a:solidFill>
                  <a:schemeClr val="bg1"/>
                </a:solidFill>
              </a:rPr>
              <a:t>Opportunity</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0" name="Picture 19"/>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1105805" y="2883470"/>
            <a:ext cx="381970" cy="293165"/>
          </a:xfrm>
          <a:prstGeom prst="rect">
            <a:avLst/>
          </a:prstGeom>
        </p:spPr>
      </p:pic>
      <p:cxnSp>
        <p:nvCxnSpPr>
          <p:cNvPr id="21" name="Straight Connector 20"/>
          <p:cNvCxnSpPr/>
          <p:nvPr/>
        </p:nvCxnSpPr>
        <p:spPr>
          <a:xfrm flipH="1">
            <a:off x="1682026" y="4275586"/>
            <a:ext cx="372501"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43812" y="4275586"/>
            <a:ext cx="377520"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3472" y="4951767"/>
            <a:ext cx="1532058"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Foundational</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sp>
        <p:nvSpPr>
          <p:cNvPr id="24" name="Rectangle 23"/>
          <p:cNvSpPr/>
          <p:nvPr/>
        </p:nvSpPr>
        <p:spPr>
          <a:xfrm>
            <a:off x="2349991" y="4889951"/>
            <a:ext cx="1549507" cy="447590"/>
          </a:xfrm>
          <a:prstGeom prst="rect">
            <a:avLst/>
          </a:prstGeom>
        </p:spPr>
        <p:txBody>
          <a:bodyPr wrap="square">
            <a:spAutoFit/>
          </a:bodyPr>
          <a:lstStyle/>
          <a:p>
            <a:pPr algn="ctr">
              <a:lnSpc>
                <a:spcPct val="80000"/>
              </a:lnSpc>
            </a:pPr>
            <a:r>
              <a:rPr lang="en-US" sz="1600" dirty="0">
                <a:solidFill>
                  <a:schemeClr val="bg1"/>
                </a:solidFill>
              </a:rPr>
              <a:t>Success</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5" name="Picture 24" descr="ic-Oracle-University-gray.png"/>
          <p:cNvPicPr>
            <a:picLocks noChangeAspect="1"/>
          </p:cNvPicPr>
          <p:nvPr/>
        </p:nvPicPr>
        <p:blipFill>
          <a:blip r:embed="rId7" cstate="screen">
            <a:biLevel thresh="25000"/>
            <a:extLst>
              <a:ext uri="{28A0092B-C50C-407E-A947-70E740481C1C}">
                <a14:useLocalDpi xmlns:a14="http://schemas.microsoft.com/office/drawing/2010/main"/>
              </a:ext>
            </a:extLst>
          </a:blip>
          <a:srcRect/>
          <a:stretch>
            <a:fillRect/>
          </a:stretch>
        </p:blipFill>
        <p:spPr>
          <a:xfrm>
            <a:off x="1374421" y="4608875"/>
            <a:ext cx="341502" cy="260913"/>
          </a:xfrm>
          <a:prstGeom prst="rect">
            <a:avLst/>
          </a:prstGeom>
        </p:spPr>
      </p:pic>
      <p:pic>
        <p:nvPicPr>
          <p:cNvPr id="26" name="Picture 25"/>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37026" y="4598114"/>
            <a:ext cx="365063" cy="280188"/>
          </a:xfrm>
          <a:prstGeom prst="rect">
            <a:avLst/>
          </a:prstGeom>
        </p:spPr>
      </p:pic>
      <p:sp>
        <p:nvSpPr>
          <p:cNvPr id="27" name="Rectangle 26"/>
          <p:cNvSpPr/>
          <p:nvPr/>
        </p:nvSpPr>
        <p:spPr>
          <a:xfrm>
            <a:off x="4362318" y="1184395"/>
            <a:ext cx="4898640" cy="331501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ectangle 27"/>
          <p:cNvSpPr/>
          <p:nvPr/>
        </p:nvSpPr>
        <p:spPr>
          <a:xfrm>
            <a:off x="4362318" y="4715204"/>
            <a:ext cx="7295354" cy="152645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614802" y="1138674"/>
            <a:ext cx="2042870" cy="3315014"/>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TextBox 29"/>
          <p:cNvSpPr txBox="1"/>
          <p:nvPr/>
        </p:nvSpPr>
        <p:spPr>
          <a:xfrm>
            <a:off x="752947" y="1277598"/>
            <a:ext cx="3006275" cy="664797"/>
          </a:xfrm>
          <a:prstGeom prst="rect">
            <a:avLst/>
          </a:prstGeom>
          <a:noFill/>
        </p:spPr>
        <p:txBody>
          <a:bodyPr wrap="square" lIns="0" tIns="0" rIns="0" bIns="0" rtlCol="0">
            <a:spAutoFit/>
          </a:bodyPr>
          <a:lstStyle/>
          <a:p>
            <a:pPr algn="ctr">
              <a:lnSpc>
                <a:spcPct val="90000"/>
              </a:lnSpc>
            </a:pPr>
            <a:r>
              <a:rPr lang="en-US" sz="2800" dirty="0">
                <a:solidFill>
                  <a:schemeClr val="accent3"/>
                </a:solidFill>
              </a:rPr>
              <a:t>Scale delivery of</a:t>
            </a:r>
            <a:r>
              <a:rPr lang="en-US" sz="1600" dirty="0">
                <a:solidFill>
                  <a:schemeClr val="accent3"/>
                </a:solidFill>
              </a:rPr>
              <a:t/>
            </a:r>
            <a:br>
              <a:rPr lang="en-US" sz="1600" dirty="0">
                <a:solidFill>
                  <a:schemeClr val="accent3"/>
                </a:solidFill>
              </a:rPr>
            </a:br>
            <a:r>
              <a:rPr lang="en-US" sz="2000" dirty="0">
                <a:solidFill>
                  <a:schemeClr val="accent3">
                    <a:lumMod val="60000"/>
                    <a:lumOff val="40000"/>
                  </a:schemeClr>
                </a:solidFill>
              </a:rPr>
              <a:t>NATD SE Services</a:t>
            </a:r>
            <a:endParaRPr lang="en-US" sz="1600" dirty="0">
              <a:solidFill>
                <a:schemeClr val="accent3">
                  <a:lumMod val="60000"/>
                  <a:lumOff val="40000"/>
                </a:schemeClr>
              </a:solidFill>
            </a:endParaRPr>
          </a:p>
        </p:txBody>
      </p:sp>
      <p:sp>
        <p:nvSpPr>
          <p:cNvPr id="4" name="Rectangle 3"/>
          <p:cNvSpPr/>
          <p:nvPr/>
        </p:nvSpPr>
        <p:spPr>
          <a:xfrm>
            <a:off x="519755" y="5429679"/>
            <a:ext cx="3485522" cy="825489"/>
          </a:xfrm>
          <a:prstGeom prst="rect">
            <a:avLst/>
          </a:prstGeom>
          <a:solidFill>
            <a:srgbClr val="41555E">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TextBox 30"/>
          <p:cNvSpPr txBox="1"/>
          <p:nvPr/>
        </p:nvSpPr>
        <p:spPr>
          <a:xfrm>
            <a:off x="653974" y="5535954"/>
            <a:ext cx="3413880" cy="803297"/>
          </a:xfrm>
          <a:prstGeom prst="rect">
            <a:avLst/>
          </a:prstGeom>
          <a:noFill/>
        </p:spPr>
        <p:txBody>
          <a:bodyPr wrap="square" lIns="0" tIns="0" rIns="0" bIns="0" rtlCol="0">
            <a:spAutoFit/>
          </a:bodyPr>
          <a:lstStyle/>
          <a:p>
            <a:pPr>
              <a:lnSpc>
                <a:spcPct val="90000"/>
              </a:lnSpc>
            </a:pPr>
            <a:r>
              <a:rPr lang="en-US" sz="1400" i="1" dirty="0">
                <a:solidFill>
                  <a:schemeClr val="accent3">
                    <a:lumMod val="20000"/>
                    <a:lumOff val="80000"/>
                  </a:schemeClr>
                </a:solidFill>
              </a:rPr>
              <a:t>Teaming with ECAs, Platform Specialists, </a:t>
            </a:r>
            <a:br>
              <a:rPr lang="en-US" sz="1400" i="1" dirty="0">
                <a:solidFill>
                  <a:schemeClr val="accent3">
                    <a:lumMod val="20000"/>
                    <a:lumOff val="80000"/>
                  </a:schemeClr>
                </a:solidFill>
              </a:rPr>
            </a:br>
            <a:r>
              <a:rPr lang="en-US" sz="1400" i="1" dirty="0">
                <a:solidFill>
                  <a:schemeClr val="accent3">
                    <a:lumMod val="20000"/>
                    <a:lumOff val="80000"/>
                  </a:schemeClr>
                </a:solidFill>
              </a:rPr>
              <a:t>Bus Value Consultants, Industry Advisors, </a:t>
            </a:r>
            <a:br>
              <a:rPr lang="en-US" sz="1400" i="1" dirty="0">
                <a:solidFill>
                  <a:schemeClr val="accent3">
                    <a:lumMod val="20000"/>
                    <a:lumOff val="80000"/>
                  </a:schemeClr>
                </a:solidFill>
              </a:rPr>
            </a:br>
            <a:r>
              <a:rPr lang="en-US" sz="1400" i="1" dirty="0">
                <a:solidFill>
                  <a:schemeClr val="accent3">
                    <a:lumMod val="20000"/>
                    <a:lumOff val="80000"/>
                  </a:schemeClr>
                </a:solidFill>
              </a:rPr>
              <a:t>other hub SEs, account teams, customers, etc.</a:t>
            </a:r>
            <a:r>
              <a:rPr lang="en-US" sz="1600" dirty="0">
                <a:solidFill>
                  <a:schemeClr val="accent3"/>
                </a:solidFill>
              </a:rPr>
              <a:t/>
            </a:r>
            <a:br>
              <a:rPr lang="en-US" sz="1600" dirty="0">
                <a:solidFill>
                  <a:schemeClr val="accent3"/>
                </a:solidFill>
              </a:rPr>
            </a:br>
            <a:endParaRPr lang="en-US" sz="1600" dirty="0">
              <a:solidFill>
                <a:schemeClr val="accent3"/>
              </a:solidFill>
            </a:endParaRPr>
          </a:p>
        </p:txBody>
      </p:sp>
      <p:sp>
        <p:nvSpPr>
          <p:cNvPr id="32" name="TextBox 31"/>
          <p:cNvSpPr txBox="1"/>
          <p:nvPr/>
        </p:nvSpPr>
        <p:spPr>
          <a:xfrm>
            <a:off x="4354657" y="1275553"/>
            <a:ext cx="4898640" cy="775597"/>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Specialize in supporting SE Services requiring</a:t>
            </a:r>
            <a:r>
              <a:rPr lang="en-US" sz="1600" dirty="0">
                <a:solidFill>
                  <a:schemeClr val="accent3"/>
                </a:solidFill>
              </a:rPr>
              <a:t/>
            </a:r>
            <a:br>
              <a:rPr lang="en-US" sz="1600" dirty="0">
                <a:solidFill>
                  <a:schemeClr val="accent3"/>
                </a:solidFill>
              </a:rPr>
            </a:br>
            <a:r>
              <a:rPr lang="en-US" sz="2400" dirty="0">
                <a:solidFill>
                  <a:schemeClr val="accent3"/>
                </a:solidFill>
              </a:rPr>
              <a:t>Cloud Solution Development</a:t>
            </a:r>
            <a:r>
              <a:rPr lang="en-US" sz="2000" dirty="0">
                <a:solidFill>
                  <a:schemeClr val="accent3"/>
                </a:solidFill>
              </a:rPr>
              <a:t/>
            </a:r>
            <a:br>
              <a:rPr lang="en-US" sz="2000" dirty="0">
                <a:solidFill>
                  <a:schemeClr val="accent3"/>
                </a:solidFill>
              </a:rPr>
            </a:br>
            <a:r>
              <a:rPr lang="en-US" sz="1600" dirty="0">
                <a:solidFill>
                  <a:schemeClr val="accent3">
                    <a:lumMod val="40000"/>
                    <a:lumOff val="60000"/>
                  </a:schemeClr>
                </a:solidFill>
              </a:rPr>
              <a:t>and high-velocity, high-scale, high-reuse delivery</a:t>
            </a:r>
          </a:p>
        </p:txBody>
      </p:sp>
      <p:sp>
        <p:nvSpPr>
          <p:cNvPr id="33" name="TextBox 32"/>
          <p:cNvSpPr txBox="1"/>
          <p:nvPr/>
        </p:nvSpPr>
        <p:spPr>
          <a:xfrm>
            <a:off x="9614806" y="1272988"/>
            <a:ext cx="2042870"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All the while</a:t>
            </a:r>
            <a:r>
              <a:rPr lang="en-US" sz="1600" dirty="0">
                <a:solidFill>
                  <a:schemeClr val="accent3"/>
                </a:solidFill>
              </a:rPr>
              <a:t/>
            </a:r>
            <a:br>
              <a:rPr lang="en-US" sz="1600" dirty="0">
                <a:solidFill>
                  <a:schemeClr val="accent3"/>
                </a:solidFill>
              </a:rPr>
            </a:br>
            <a:r>
              <a:rPr lang="en-US" sz="2800" dirty="0">
                <a:solidFill>
                  <a:schemeClr val="accent3"/>
                </a:solidFill>
              </a:rPr>
              <a:t>INNOVATING</a:t>
            </a:r>
            <a:endParaRPr lang="en-US" sz="1600" dirty="0">
              <a:solidFill>
                <a:schemeClr val="accent3"/>
              </a:solidFill>
            </a:endParaRPr>
          </a:p>
        </p:txBody>
      </p:sp>
      <p:sp>
        <p:nvSpPr>
          <p:cNvPr id="34" name="TextBox 33"/>
          <p:cNvSpPr txBox="1"/>
          <p:nvPr/>
        </p:nvSpPr>
        <p:spPr>
          <a:xfrm>
            <a:off x="4362318" y="4812639"/>
            <a:ext cx="7295354"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In addition to building &amp; leveraging our</a:t>
            </a:r>
            <a:r>
              <a:rPr lang="en-US" sz="1600" dirty="0">
                <a:solidFill>
                  <a:schemeClr val="accent3"/>
                </a:solidFill>
              </a:rPr>
              <a:t/>
            </a:r>
            <a:br>
              <a:rPr lang="en-US" sz="1600" dirty="0">
                <a:solidFill>
                  <a:schemeClr val="accent3"/>
                </a:solidFill>
              </a:rPr>
            </a:br>
            <a:r>
              <a:rPr lang="en-US" sz="2800" dirty="0">
                <a:solidFill>
                  <a:schemeClr val="accent3"/>
                </a:solidFill>
              </a:rPr>
              <a:t>Digital Engagement Platform</a:t>
            </a:r>
            <a:endParaRPr lang="en-US" sz="1600" dirty="0">
              <a:solidFill>
                <a:schemeClr val="accent3"/>
              </a:solidFill>
            </a:endParaRPr>
          </a:p>
        </p:txBody>
      </p:sp>
      <p:sp>
        <p:nvSpPr>
          <p:cNvPr id="35" name="Parallelogram 34"/>
          <p:cNvSpPr/>
          <p:nvPr/>
        </p:nvSpPr>
        <p:spPr>
          <a:xfrm>
            <a:off x="-412877" y="344223"/>
            <a:ext cx="9390622" cy="577236"/>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365760" y="527881"/>
            <a:ext cx="8473439" cy="257271"/>
          </a:xfrm>
          <a:prstGeom prst="rect">
            <a:avLst/>
          </a:prstGeom>
          <a:solidFill>
            <a:schemeClr val="accent3"/>
          </a:solid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do the hub Solution Engineers do?</a:t>
            </a:r>
            <a:endParaRPr lang="en-US" sz="3200" i="1" dirty="0">
              <a:solidFill>
                <a:schemeClr val="accent3">
                  <a:lumMod val="20000"/>
                  <a:lumOff val="80000"/>
                </a:schemeClr>
              </a:solidFill>
              <a:ea typeface="Calibri" charset="0"/>
              <a:cs typeface="MV Boli" pitchFamily="2" charset="0"/>
            </a:endParaRPr>
          </a:p>
        </p:txBody>
      </p:sp>
      <p:pic>
        <p:nvPicPr>
          <p:cNvPr id="37" name="Picture 36"/>
          <p:cNvPicPr>
            <a:picLocks noChangeAspect="1"/>
          </p:cNvPicPr>
          <p:nvPr/>
        </p:nvPicPr>
        <p:blipFill rotWithShape="1">
          <a:blip r:embed="rId9" cstate="print">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4353609" y="2185773"/>
            <a:ext cx="2967099" cy="2313636"/>
          </a:xfrm>
          <a:prstGeom prst="parallelogram">
            <a:avLst>
              <a:gd name="adj" fmla="val 32562"/>
            </a:avLst>
          </a:prstGeom>
        </p:spPr>
      </p:pic>
      <p:sp>
        <p:nvSpPr>
          <p:cNvPr id="38" name="TextBox 37"/>
          <p:cNvSpPr txBox="1"/>
          <p:nvPr/>
        </p:nvSpPr>
        <p:spPr>
          <a:xfrm>
            <a:off x="7091953" y="2297651"/>
            <a:ext cx="2672493" cy="2049792"/>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Demo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POC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Technical Workshops</a:t>
            </a:r>
            <a:endParaRPr lang="en-US" i="1" dirty="0">
              <a:solidFill>
                <a:schemeClr val="bg1"/>
              </a:solidFill>
            </a:endParaRP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Cloud Accelerate POVs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ECAL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Sizing &amp; Config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RFx/Proposal Support</a:t>
            </a:r>
          </a:p>
        </p:txBody>
      </p:sp>
      <p:sp>
        <p:nvSpPr>
          <p:cNvPr id="39" name="TextBox 38"/>
          <p:cNvSpPr txBox="1"/>
          <p:nvPr/>
        </p:nvSpPr>
        <p:spPr>
          <a:xfrm>
            <a:off x="9723731" y="2259551"/>
            <a:ext cx="2672493" cy="2040559"/>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600" b="1" i="1" dirty="0">
                <a:solidFill>
                  <a:schemeClr val="bg1"/>
                </a:solidFill>
              </a:rPr>
              <a:t>Industry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High-tech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Creative Designs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Streamlined tools </a:t>
            </a:r>
            <a:br>
              <a:rPr lang="en-US" sz="1400" i="1" dirty="0">
                <a:solidFill>
                  <a:schemeClr val="bg1"/>
                </a:solidFill>
              </a:rPr>
            </a:br>
            <a:r>
              <a:rPr lang="en-US" sz="1400" i="1" dirty="0">
                <a:solidFill>
                  <a:schemeClr val="bg1"/>
                </a:solidFill>
              </a:rPr>
              <a:t>with integrated</a:t>
            </a:r>
            <a:br>
              <a:rPr lang="en-US" sz="1400" i="1" dirty="0">
                <a:solidFill>
                  <a:schemeClr val="bg1"/>
                </a:solidFill>
              </a:rPr>
            </a:br>
            <a:r>
              <a:rPr lang="en-US" sz="1400" i="1" dirty="0">
                <a:solidFill>
                  <a:schemeClr val="bg1"/>
                </a:solidFill>
              </a:rPr>
              <a:t>best practice</a:t>
            </a:r>
            <a:br>
              <a:rPr lang="en-US" sz="1400" i="1" dirty="0">
                <a:solidFill>
                  <a:schemeClr val="bg1"/>
                </a:solidFill>
              </a:rPr>
            </a:br>
            <a:r>
              <a:rPr lang="en-US" sz="1400" i="1" dirty="0">
                <a:solidFill>
                  <a:schemeClr val="bg1"/>
                </a:solidFill>
              </a:rPr>
              <a:t>processes</a:t>
            </a:r>
          </a:p>
          <a:p>
            <a:pPr marL="285750" indent="-285750">
              <a:lnSpc>
                <a:spcPct val="90000"/>
              </a:lnSpc>
              <a:spcAft>
                <a:spcPts val="900"/>
              </a:spcAft>
              <a:buClr>
                <a:schemeClr val="accent2"/>
              </a:buClr>
              <a:buFont typeface="Arial" panose="020B0604020202020204" pitchFamily="34" charset="0"/>
              <a:buChar char="•"/>
            </a:pPr>
            <a:endParaRPr lang="en-US" sz="1400" i="1" dirty="0">
              <a:solidFill>
                <a:schemeClr val="bg1"/>
              </a:solidFill>
            </a:endParaRPr>
          </a:p>
        </p:txBody>
      </p:sp>
      <p:sp>
        <p:nvSpPr>
          <p:cNvPr id="40" name="TextBox 39"/>
          <p:cNvSpPr txBox="1"/>
          <p:nvPr/>
        </p:nvSpPr>
        <p:spPr>
          <a:xfrm>
            <a:off x="4357856" y="5831273"/>
            <a:ext cx="1294199" cy="193899"/>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Website</a:t>
            </a:r>
          </a:p>
        </p:txBody>
      </p:sp>
      <p:sp>
        <p:nvSpPr>
          <p:cNvPr id="41" name="TextBox 40"/>
          <p:cNvSpPr txBox="1"/>
          <p:nvPr/>
        </p:nvSpPr>
        <p:spPr>
          <a:xfrm>
            <a:off x="5428770"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Asset </a:t>
            </a:r>
            <a:br>
              <a:rPr lang="en-US" sz="1400" i="1" dirty="0">
                <a:solidFill>
                  <a:schemeClr val="bg1"/>
                </a:solidFill>
              </a:rPr>
            </a:br>
            <a:r>
              <a:rPr lang="en-US" sz="1400" i="1" dirty="0">
                <a:solidFill>
                  <a:schemeClr val="bg1"/>
                </a:solidFill>
              </a:rPr>
              <a:t>Repository</a:t>
            </a:r>
          </a:p>
        </p:txBody>
      </p:sp>
      <p:sp>
        <p:nvSpPr>
          <p:cNvPr id="42" name="TextBox 41"/>
          <p:cNvSpPr txBox="1"/>
          <p:nvPr/>
        </p:nvSpPr>
        <p:spPr>
          <a:xfrm>
            <a:off x="6988579"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Work Mgmt &amp; Collaboration Tools</a:t>
            </a:r>
          </a:p>
        </p:txBody>
      </p:sp>
      <p:sp>
        <p:nvSpPr>
          <p:cNvPr id="43" name="TextBox 42"/>
          <p:cNvSpPr txBox="1"/>
          <p:nvPr/>
        </p:nvSpPr>
        <p:spPr>
          <a:xfrm>
            <a:off x="8625120" y="5819691"/>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Eng. Mgmt </a:t>
            </a:r>
            <a:br>
              <a:rPr lang="en-US" sz="1400" i="1" dirty="0">
                <a:solidFill>
                  <a:schemeClr val="bg1"/>
                </a:solidFill>
              </a:rPr>
            </a:br>
            <a:r>
              <a:rPr lang="en-US" sz="1400" i="1" dirty="0">
                <a:solidFill>
                  <a:schemeClr val="bg1"/>
                </a:solidFill>
              </a:rPr>
              <a:t>&amp; Reporting</a:t>
            </a:r>
          </a:p>
        </p:txBody>
      </p:sp>
      <p:sp>
        <p:nvSpPr>
          <p:cNvPr id="44" name="TextBox 43"/>
          <p:cNvSpPr txBox="1"/>
          <p:nvPr/>
        </p:nvSpPr>
        <p:spPr>
          <a:xfrm>
            <a:off x="9951237" y="5827898"/>
            <a:ext cx="176390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Enablement &amp;</a:t>
            </a:r>
            <a:br>
              <a:rPr lang="en-US" sz="1400" i="1" dirty="0">
                <a:solidFill>
                  <a:schemeClr val="bg1"/>
                </a:solidFill>
              </a:rPr>
            </a:br>
            <a:r>
              <a:rPr lang="en-US" sz="1400" i="1" dirty="0">
                <a:solidFill>
                  <a:schemeClr val="bg1"/>
                </a:solidFill>
              </a:rPr>
              <a:t>Gamification</a:t>
            </a:r>
          </a:p>
        </p:txBody>
      </p:sp>
      <p:pic>
        <p:nvPicPr>
          <p:cNvPr id="45" name="Picture Placeholder 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4498266" y="4889951"/>
            <a:ext cx="1150861" cy="1152370"/>
          </a:xfrm>
          <a:prstGeom prst="rect">
            <a:avLst/>
          </a:prstGeom>
        </p:spPr>
      </p:pic>
      <p:pic>
        <p:nvPicPr>
          <p:cNvPr id="46" name="Picture Placeholder 17"/>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5962257" y="5406366"/>
            <a:ext cx="424665" cy="425221"/>
          </a:xfrm>
          <a:prstGeom prst="rect">
            <a:avLst/>
          </a:prstGeom>
        </p:spPr>
      </p:pic>
      <p:pic>
        <p:nvPicPr>
          <p:cNvPr id="47" name="Picture Placeholder 1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a:xfrm>
            <a:off x="7443702" y="5320378"/>
            <a:ext cx="611660" cy="612462"/>
          </a:xfrm>
          <a:prstGeom prst="rect">
            <a:avLst/>
          </a:prstGeom>
        </p:spPr>
      </p:pic>
      <p:pic>
        <p:nvPicPr>
          <p:cNvPr id="53" name="Picture Placeholder 7"/>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a:xfrm>
            <a:off x="8955012" y="5184220"/>
            <a:ext cx="820222" cy="821297"/>
          </a:xfrm>
          <a:prstGeom prst="rect">
            <a:avLst/>
          </a:prstGeom>
        </p:spPr>
      </p:pic>
      <p:pic>
        <p:nvPicPr>
          <p:cNvPr id="54" name="Picture Placeholder 42"/>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a:xfrm>
            <a:off x="10168556" y="4630411"/>
            <a:ext cx="1371600" cy="1373398"/>
          </a:xfrm>
          <a:prstGeom prst="rect">
            <a:avLst/>
          </a:prstGeom>
        </p:spPr>
      </p:pic>
    </p:spTree>
    <p:extLst>
      <p:ext uri="{BB962C8B-B14F-4D97-AF65-F5344CB8AC3E}">
        <p14:creationId xmlns:p14="http://schemas.microsoft.com/office/powerpoint/2010/main" val="147790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8" y="190829"/>
            <a:ext cx="6907195" cy="1105707"/>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75673" y="349728"/>
            <a:ext cx="7122380" cy="78790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20000"/>
                    <a:lumOff val="80000"/>
                  </a:schemeClr>
                </a:solidFill>
                <a:effectLst/>
                <a:uLnTx/>
                <a:uFillTx/>
                <a:latin typeface="Calibri Light" pitchFamily="34" charset="0"/>
                <a:ea typeface="Calibri" charset="0"/>
                <a:cs typeface="Calibri" charset="0"/>
              </a:rPr>
              <a:t>Oracle Cloud Solution Hubs enable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3 Layers</a:t>
            </a:r>
            <a:r>
              <a:rPr kumimoji="0" lang="en-US" sz="36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of Innovation</a:t>
            </a:r>
            <a:endParaRPr kumimoji="0" lang="en-US" sz="20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65" name="Picture 33" descr="cloud.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65372" y="152845"/>
            <a:ext cx="10723453" cy="7003137"/>
          </a:xfrm>
          <a:prstGeom prst="rect">
            <a:avLst/>
          </a:prstGeom>
          <a:noFill/>
          <a:ln w="9525">
            <a:noFill/>
            <a:miter lim="800000"/>
            <a:headEnd/>
            <a:tailEnd/>
          </a:ln>
        </p:spPr>
      </p:pic>
      <p:sp>
        <p:nvSpPr>
          <p:cNvPr id="3" name="Rectangle 2"/>
          <p:cNvSpPr/>
          <p:nvPr/>
        </p:nvSpPr>
        <p:spPr bwMode="gray">
          <a:xfrm>
            <a:off x="1176338" y="17112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54627" y="1711235"/>
            <a:ext cx="994084" cy="1098532"/>
          </a:xfrm>
          <a:prstGeom prst="parallelogram">
            <a:avLst/>
          </a:prstGeom>
        </p:spPr>
      </p:pic>
      <p:sp>
        <p:nvSpPr>
          <p:cNvPr id="21" name="Rectangle 20"/>
          <p:cNvSpPr/>
          <p:nvPr/>
        </p:nvSpPr>
        <p:spPr bwMode="gray">
          <a:xfrm>
            <a:off x="1662113" y="3320960"/>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3" name="Rectangle 22"/>
          <p:cNvSpPr/>
          <p:nvPr/>
        </p:nvSpPr>
        <p:spPr bwMode="gray">
          <a:xfrm>
            <a:off x="2157413" y="49497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TextBox 24"/>
          <p:cNvSpPr txBox="1"/>
          <p:nvPr/>
        </p:nvSpPr>
        <p:spPr>
          <a:xfrm>
            <a:off x="1966053" y="1722702"/>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Ourselves</a:t>
            </a:r>
          </a:p>
          <a:p>
            <a:pPr marL="457200" indent="-228600">
              <a:lnSpc>
                <a:spcPct val="90000"/>
              </a:lnSpc>
              <a:buFont typeface="Arial" panose="020B0604020202020204" pitchFamily="34" charset="0"/>
              <a:buChar char="•"/>
            </a:pPr>
            <a:r>
              <a:rPr lang="en-US" sz="1400" i="1" dirty="0">
                <a:solidFill>
                  <a:schemeClr val="accent5"/>
                </a:solidFill>
              </a:rPr>
              <a:t>SEaaS</a:t>
            </a:r>
            <a:r>
              <a:rPr lang="en-US" sz="1400" i="1" dirty="0">
                <a:solidFill>
                  <a:schemeClr val="tx2"/>
                </a:solidFill>
              </a:rPr>
              <a:t>: Deliver packaged SE Services vs. SE Resources for greater quality &amp; consistency of delivery</a:t>
            </a:r>
          </a:p>
          <a:p>
            <a:pPr marL="457200" indent="-228600">
              <a:lnSpc>
                <a:spcPct val="90000"/>
              </a:lnSpc>
              <a:buFont typeface="Arial" panose="020B0604020202020204" pitchFamily="34" charset="0"/>
              <a:buChar char="•"/>
            </a:pPr>
            <a:r>
              <a:rPr lang="en-US" sz="1400" i="1" dirty="0">
                <a:solidFill>
                  <a:schemeClr val="accent5"/>
                </a:solidFill>
              </a:rPr>
              <a:t>Solution Hubs</a:t>
            </a:r>
            <a:r>
              <a:rPr lang="en-US" sz="1400" i="1" dirty="0">
                <a:solidFill>
                  <a:schemeClr val="tx2"/>
                </a:solidFill>
              </a:rPr>
              <a:t>:</a:t>
            </a:r>
            <a:r>
              <a:rPr lang="en-US" sz="1400" i="1" dirty="0">
                <a:solidFill>
                  <a:schemeClr val="accent5"/>
                </a:solidFill>
              </a:rPr>
              <a:t>  </a:t>
            </a:r>
            <a:r>
              <a:rPr lang="en-US" sz="1400" i="1" dirty="0">
                <a:solidFill>
                  <a:schemeClr val="tx2"/>
                </a:solidFill>
              </a:rPr>
              <a:t>Create environments that promote collaboration, innovation &amp; customer engagement</a:t>
            </a:r>
          </a:p>
          <a:p>
            <a:pPr marL="457200" indent="-228600">
              <a:lnSpc>
                <a:spcPct val="90000"/>
              </a:lnSpc>
              <a:buFont typeface="Arial" panose="020B0604020202020204" pitchFamily="34" charset="0"/>
              <a:buChar char="•"/>
            </a:pPr>
            <a:r>
              <a:rPr lang="en-US" sz="1400" i="1" dirty="0">
                <a:solidFill>
                  <a:schemeClr val="accent5"/>
                </a:solidFill>
              </a:rPr>
              <a:t>Digital Engagement Platform</a:t>
            </a:r>
            <a:r>
              <a:rPr lang="en-US" sz="1400" i="1" dirty="0">
                <a:solidFill>
                  <a:schemeClr val="tx2"/>
                </a:solidFill>
              </a:rPr>
              <a:t>: Build infrastructure to support automation, collaboration, &amp; scaled delivery</a:t>
            </a:r>
            <a:endParaRPr lang="en-US" sz="2400" dirty="0">
              <a:solidFill>
                <a:schemeClr val="tx2"/>
              </a:solidFill>
            </a:endParaRPr>
          </a:p>
        </p:txBody>
      </p:sp>
      <p:sp>
        <p:nvSpPr>
          <p:cNvPr id="28" name="TextBox 27"/>
          <p:cNvSpPr txBox="1"/>
          <p:nvPr/>
        </p:nvSpPr>
        <p:spPr>
          <a:xfrm>
            <a:off x="2413491" y="3317748"/>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Solutions</a:t>
            </a:r>
          </a:p>
          <a:p>
            <a:pPr marL="457200" indent="-228600">
              <a:lnSpc>
                <a:spcPct val="90000"/>
              </a:lnSpc>
              <a:buFont typeface="Arial" panose="020B0604020202020204" pitchFamily="34" charset="0"/>
              <a:buChar char="•"/>
            </a:pPr>
            <a:r>
              <a:rPr lang="en-US" sz="1400" i="1" dirty="0">
                <a:solidFill>
                  <a:schemeClr val="tx2"/>
                </a:solidFill>
              </a:rPr>
              <a:t>Prototype next-generation Industry Cloud Solutions </a:t>
            </a:r>
          </a:p>
          <a:p>
            <a:pPr marL="457200" indent="-228600">
              <a:lnSpc>
                <a:spcPct val="90000"/>
              </a:lnSpc>
              <a:buFont typeface="Arial" panose="020B0604020202020204" pitchFamily="34" charset="0"/>
              <a:buChar char="•"/>
            </a:pPr>
            <a:r>
              <a:rPr lang="en-US" sz="1400" i="1" dirty="0">
                <a:solidFill>
                  <a:schemeClr val="tx2"/>
                </a:solidFill>
              </a:rPr>
              <a:t>Utilize latest Oracle Cloud technologies in inventive ways for “got to have” business solutions</a:t>
            </a:r>
          </a:p>
          <a:p>
            <a:pPr marL="457200" indent="-228600">
              <a:lnSpc>
                <a:spcPct val="90000"/>
              </a:lnSpc>
              <a:buFont typeface="Arial" panose="020B0604020202020204" pitchFamily="34" charset="0"/>
              <a:buChar char="•"/>
            </a:pPr>
            <a:r>
              <a:rPr lang="en-US" sz="1400" i="1" dirty="0">
                <a:solidFill>
                  <a:schemeClr val="tx2"/>
                </a:solidFill>
              </a:rPr>
              <a:t>Leverage the digital world to fully integrate solutions</a:t>
            </a:r>
            <a:endParaRPr lang="en-US" sz="2400" dirty="0">
              <a:solidFill>
                <a:schemeClr val="tx2"/>
              </a:solidFill>
            </a:endParaRPr>
          </a:p>
        </p:txBody>
      </p:sp>
      <p:sp>
        <p:nvSpPr>
          <p:cNvPr id="29" name="TextBox 28"/>
          <p:cNvSpPr txBox="1"/>
          <p:nvPr/>
        </p:nvSpPr>
        <p:spPr>
          <a:xfrm>
            <a:off x="2971421" y="4949735"/>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Customers</a:t>
            </a:r>
          </a:p>
          <a:p>
            <a:pPr marL="457200" indent="-228600">
              <a:lnSpc>
                <a:spcPct val="90000"/>
              </a:lnSpc>
              <a:buFont typeface="Arial" panose="020B0604020202020204" pitchFamily="34" charset="0"/>
              <a:buChar char="•"/>
            </a:pPr>
            <a:r>
              <a:rPr lang="en-US" sz="1400" i="1" dirty="0">
                <a:solidFill>
                  <a:schemeClr val="tx2"/>
                </a:solidFill>
              </a:rPr>
              <a:t>Enable our customers to use Oracle’s complete Cloud stack to innovate their own business</a:t>
            </a:r>
          </a:p>
          <a:p>
            <a:pPr marL="457200" indent="-228600">
              <a:lnSpc>
                <a:spcPct val="90000"/>
              </a:lnSpc>
              <a:buFont typeface="Arial" panose="020B0604020202020204" pitchFamily="34" charset="0"/>
              <a:buChar char="•"/>
            </a:pPr>
            <a:r>
              <a:rPr lang="en-US" sz="1400" i="1" dirty="0">
                <a:solidFill>
                  <a:schemeClr val="tx2"/>
                </a:solidFill>
              </a:rPr>
              <a:t>Provide Innovation Workshops to our Customers</a:t>
            </a:r>
          </a:p>
          <a:p>
            <a:pPr marL="457200" indent="-228600">
              <a:lnSpc>
                <a:spcPct val="90000"/>
              </a:lnSpc>
              <a:buFont typeface="Arial" panose="020B0604020202020204" pitchFamily="34" charset="0"/>
              <a:buChar char="•"/>
            </a:pPr>
            <a:r>
              <a:rPr lang="en-US" sz="1400" i="1" dirty="0">
                <a:solidFill>
                  <a:schemeClr val="tx2"/>
                </a:solidFill>
              </a:rPr>
              <a:t>Lead by example by inviting customers into the Oracle Innovation Hubs to see what we are doing &amp; how</a:t>
            </a: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19313" y="3340010"/>
            <a:ext cx="1238100" cy="1098232"/>
          </a:xfrm>
          <a:prstGeom prst="parallelogram">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248872" y="4968988"/>
            <a:ext cx="1380914" cy="1098029"/>
          </a:xfrm>
          <a:prstGeom prst="parallelogram">
            <a:avLst/>
          </a:prstGeom>
        </p:spPr>
      </p:pic>
    </p:spTree>
    <p:extLst>
      <p:ext uri="{BB962C8B-B14F-4D97-AF65-F5344CB8AC3E}">
        <p14:creationId xmlns:p14="http://schemas.microsoft.com/office/powerpoint/2010/main" val="1181764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33" descr="cloud.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3802" y="-23157"/>
            <a:ext cx="12622627" cy="8243426"/>
          </a:xfrm>
          <a:prstGeom prst="rect">
            <a:avLst/>
          </a:prstGeom>
          <a:noFill/>
          <a:ln w="9525">
            <a:noFill/>
            <a:miter lim="800000"/>
            <a:headEnd/>
            <a:tailEnd/>
          </a:ln>
        </p:spPr>
      </p:pic>
      <p:sp>
        <p:nvSpPr>
          <p:cNvPr id="78" name="Rectangle 77"/>
          <p:cNvSpPr/>
          <p:nvPr/>
        </p:nvSpPr>
        <p:spPr bwMode="gray">
          <a:xfrm>
            <a:off x="6638817" y="3804696"/>
            <a:ext cx="1281252" cy="782248"/>
          </a:xfrm>
          <a:prstGeom prst="rect">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9" name="Rectangle 78"/>
          <p:cNvSpPr/>
          <p:nvPr/>
        </p:nvSpPr>
        <p:spPr bwMode="gray">
          <a:xfrm>
            <a:off x="8035859" y="3801722"/>
            <a:ext cx="2559775" cy="782248"/>
          </a:xfrm>
          <a:prstGeom prst="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bg1"/>
              </a:solidFill>
            </a:endParaRPr>
          </a:p>
        </p:txBody>
      </p:sp>
      <p:sp>
        <p:nvSpPr>
          <p:cNvPr id="72" name="Rectangle 71"/>
          <p:cNvSpPr/>
          <p:nvPr/>
        </p:nvSpPr>
        <p:spPr bwMode="gray">
          <a:xfrm>
            <a:off x="2865177" y="3808563"/>
            <a:ext cx="3631316" cy="782248"/>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Rectangle: Rounded Corners 1"/>
          <p:cNvSpPr/>
          <p:nvPr/>
        </p:nvSpPr>
        <p:spPr bwMode="gray">
          <a:xfrm>
            <a:off x="1506705" y="1018483"/>
            <a:ext cx="7542282"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962025" y="218304"/>
            <a:ext cx="7122380" cy="621067"/>
          </a:xfrm>
          <a:prstGeom prst="rect">
            <a:avLst/>
          </a:prstGeom>
          <a:noFill/>
        </p:spPr>
        <p:txBody>
          <a:bodyPr wrap="square" lIns="0" tIns="0" rIns="0" bIns="0" rtlCol="0" anchor="ctr" anchorCtr="0">
            <a:spAutoFit/>
          </a:bodyPr>
          <a:lstStyle/>
          <a:p>
            <a:pPr>
              <a:lnSpc>
                <a:spcPct val="80000"/>
              </a:lnSpc>
            </a:pPr>
            <a:r>
              <a:rPr lang="en-US" sz="3200" dirty="0">
                <a:solidFill>
                  <a:schemeClr val="bg1"/>
                </a:solidFill>
                <a:latin typeface="Calibri Light" pitchFamily="34" charset="0"/>
                <a:ea typeface="Calibri" charset="0"/>
                <a:cs typeface="Calibri" charset="0"/>
              </a:rPr>
              <a:t>Where do the Cloud Solution Hub SEs fit </a:t>
            </a:r>
            <a:br>
              <a:rPr lang="en-US" sz="3200" dirty="0">
                <a:solidFill>
                  <a:schemeClr val="bg1"/>
                </a:solidFill>
                <a:latin typeface="Calibri Light" pitchFamily="34" charset="0"/>
                <a:ea typeface="Calibri" charset="0"/>
                <a:cs typeface="Calibri" charset="0"/>
              </a:rPr>
            </a:br>
            <a:r>
              <a:rPr lang="en-US" dirty="0">
                <a:solidFill>
                  <a:schemeClr val="bg1"/>
                </a:solidFill>
                <a:latin typeface="Calibri Light" pitchFamily="34" charset="0"/>
                <a:ea typeface="Calibri" charset="0"/>
                <a:cs typeface="Calibri" charset="0"/>
              </a:rPr>
              <a:t>into the  NATD Solution Engineering organization*?</a:t>
            </a:r>
            <a:endParaRPr lang="en-US" i="1" dirty="0">
              <a:solidFill>
                <a:schemeClr val="accent3">
                  <a:lumMod val="20000"/>
                  <a:lumOff val="80000"/>
                </a:schemeClr>
              </a:solidFill>
              <a:ea typeface="Calibri" charset="0"/>
              <a:cs typeface="MV Boli" pitchFamily="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60023054"/>
              </p:ext>
            </p:extLst>
          </p:nvPr>
        </p:nvGraphicFramePr>
        <p:xfrm>
          <a:off x="2405967" y="1341451"/>
          <a:ext cx="5839810" cy="731520"/>
        </p:xfrm>
        <a:graphic>
          <a:graphicData uri="http://schemas.openxmlformats.org/drawingml/2006/table">
            <a:tbl>
              <a:tblPr firstRow="1" bandRow="1">
                <a:tableStyleId>{5FD0F851-EC5A-4D38-B0AD-8093EC10F338}</a:tableStyleId>
              </a:tblPr>
              <a:tblGrid>
                <a:gridCol w="1816179">
                  <a:extLst>
                    <a:ext uri="{9D8B030D-6E8A-4147-A177-3AD203B41FA5}">
                      <a16:colId xmlns:a16="http://schemas.microsoft.com/office/drawing/2014/main" xmlns="" val="2544290071"/>
                    </a:ext>
                  </a:extLst>
                </a:gridCol>
                <a:gridCol w="2140554">
                  <a:extLst>
                    <a:ext uri="{9D8B030D-6E8A-4147-A177-3AD203B41FA5}">
                      <a16:colId xmlns:a16="http://schemas.microsoft.com/office/drawing/2014/main" xmlns="" val="625739589"/>
                    </a:ext>
                  </a:extLst>
                </a:gridCol>
                <a:gridCol w="1883077">
                  <a:extLst>
                    <a:ext uri="{9D8B030D-6E8A-4147-A177-3AD203B41FA5}">
                      <a16:colId xmlns:a16="http://schemas.microsoft.com/office/drawing/2014/main" xmlns="" val="2612490919"/>
                    </a:ext>
                  </a:extLst>
                </a:gridCol>
              </a:tblGrid>
              <a:tr h="370840">
                <a:tc>
                  <a:txBody>
                    <a:bodyPr/>
                    <a:lstStyle/>
                    <a:p>
                      <a:r>
                        <a:rPr lang="en-US" dirty="0"/>
                        <a:t>National*</a:t>
                      </a:r>
                    </a:p>
                    <a:p>
                      <a:r>
                        <a:rPr lang="en-US" sz="1200" i="1" dirty="0">
                          <a:solidFill>
                            <a:schemeClr val="bg1">
                              <a:lumMod val="50000"/>
                            </a:schemeClr>
                          </a:solidFill>
                        </a:rPr>
                        <a:t>Edwin Upson</a:t>
                      </a:r>
                    </a:p>
                  </a:txBody>
                  <a:tcPr/>
                </a:tc>
                <a:tc>
                  <a:txBody>
                    <a:bodyPr/>
                    <a:lstStyle/>
                    <a:p>
                      <a:r>
                        <a:rPr lang="en-US" dirty="0"/>
                        <a:t>Enterprise</a:t>
                      </a:r>
                      <a:br>
                        <a:rPr lang="en-US" dirty="0"/>
                      </a:br>
                      <a:r>
                        <a:rPr lang="en-US" sz="1200" i="1" dirty="0">
                          <a:solidFill>
                            <a:schemeClr val="bg1">
                              <a:lumMod val="50000"/>
                            </a:schemeClr>
                          </a:solidFill>
                        </a:rPr>
                        <a:t>Robin Link, Larry Welles,</a:t>
                      </a:r>
                      <a:r>
                        <a:rPr lang="en-US" sz="1200" i="1" baseline="0" dirty="0">
                          <a:solidFill>
                            <a:schemeClr val="bg1">
                              <a:lumMod val="50000"/>
                            </a:schemeClr>
                          </a:solidFill>
                        </a:rPr>
                        <a:t> </a:t>
                      </a:r>
                      <a:br>
                        <a:rPr lang="en-US" sz="1200" i="1" baseline="0" dirty="0">
                          <a:solidFill>
                            <a:schemeClr val="bg1">
                              <a:lumMod val="50000"/>
                            </a:schemeClr>
                          </a:solidFill>
                        </a:rPr>
                      </a:br>
                      <a:r>
                        <a:rPr lang="en-US" sz="1200" i="1" baseline="0" dirty="0">
                          <a:solidFill>
                            <a:schemeClr val="bg1">
                              <a:lumMod val="50000"/>
                            </a:schemeClr>
                          </a:solidFill>
                        </a:rPr>
                        <a:t>Alan Levine</a:t>
                      </a:r>
                      <a:endParaRPr lang="en-US" i="1" dirty="0">
                        <a:solidFill>
                          <a:schemeClr val="bg1">
                            <a:lumMod val="50000"/>
                          </a:schemeClr>
                        </a:solidFill>
                      </a:endParaRPr>
                    </a:p>
                  </a:txBody>
                  <a:tcPr/>
                </a:tc>
                <a:tc>
                  <a:txBody>
                    <a:bodyPr/>
                    <a:lstStyle/>
                    <a:p>
                      <a:r>
                        <a:rPr lang="en-US" dirty="0"/>
                        <a:t>Public</a:t>
                      </a:r>
                      <a:r>
                        <a:rPr lang="en-US" baseline="0" dirty="0"/>
                        <a:t> </a:t>
                      </a:r>
                      <a:r>
                        <a:rPr lang="en-US" dirty="0"/>
                        <a:t>Sector*</a:t>
                      </a:r>
                      <a:br>
                        <a:rPr lang="en-US" dirty="0"/>
                      </a:br>
                      <a:r>
                        <a:rPr lang="en-US" sz="1200" i="1" dirty="0">
                          <a:solidFill>
                            <a:schemeClr val="bg1">
                              <a:lumMod val="50000"/>
                            </a:schemeClr>
                          </a:solidFill>
                        </a:rPr>
                        <a:t>Aaron Cornfeld</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grpSp>
        <p:nvGrpSpPr>
          <p:cNvPr id="8" name="Group 7"/>
          <p:cNvGrpSpPr/>
          <p:nvPr/>
        </p:nvGrpSpPr>
        <p:grpSpPr>
          <a:xfrm>
            <a:off x="1699951" y="1200281"/>
            <a:ext cx="620511" cy="796369"/>
            <a:chOff x="1699951" y="1200281"/>
            <a:chExt cx="620511" cy="796369"/>
          </a:xfrm>
        </p:grpSpPr>
        <p:pic>
          <p:nvPicPr>
            <p:cNvPr id="15" name="Picture Placeholder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699951" y="1200281"/>
              <a:ext cx="620511" cy="689457"/>
            </a:xfrm>
            <a:prstGeom prst="rect">
              <a:avLst/>
            </a:prstGeom>
          </p:spPr>
        </p:pic>
        <p:pic>
          <p:nvPicPr>
            <p:cNvPr id="16" name="Picture Placeholder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54307" y="1640729"/>
              <a:ext cx="522137" cy="355921"/>
            </a:xfrm>
            <a:prstGeom prst="rect">
              <a:avLst/>
            </a:prstGeom>
          </p:spPr>
        </p:pic>
      </p:grpSp>
      <p:sp>
        <p:nvSpPr>
          <p:cNvPr id="17" name="TextBox 16"/>
          <p:cNvSpPr txBox="1"/>
          <p:nvPr/>
        </p:nvSpPr>
        <p:spPr>
          <a:xfrm>
            <a:off x="1506705" y="1087701"/>
            <a:ext cx="7542282" cy="221599"/>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Enterprise Cloud Architects &amp; Business Value Consultants</a:t>
            </a:r>
          </a:p>
        </p:txBody>
      </p:sp>
      <p:sp>
        <p:nvSpPr>
          <p:cNvPr id="23" name="Rectangle: Rounded Corners 22"/>
          <p:cNvSpPr/>
          <p:nvPr/>
        </p:nvSpPr>
        <p:spPr bwMode="gray">
          <a:xfrm>
            <a:off x="9178510" y="1011391"/>
            <a:ext cx="2488665"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6" name="TextBox 25"/>
          <p:cNvSpPr txBox="1"/>
          <p:nvPr/>
        </p:nvSpPr>
        <p:spPr>
          <a:xfrm>
            <a:off x="10078537" y="1214905"/>
            <a:ext cx="1330253" cy="747897"/>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Industry</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Advisors</a:t>
            </a:r>
            <a:endParaRPr lang="en-US" sz="1000" dirty="0">
              <a:solidFill>
                <a:schemeClr val="tx2"/>
              </a:solidFill>
              <a:latin typeface="Segoe Print" panose="02000600000000000000" pitchFamily="2" charset="0"/>
              <a:cs typeface="MV Boli" pitchFamily="2" charset="0"/>
            </a:endParaRPr>
          </a:p>
          <a:p>
            <a:pPr>
              <a:lnSpc>
                <a:spcPct val="90000"/>
              </a:lnSpc>
            </a:pPr>
            <a:r>
              <a:rPr lang="en-US" sz="1000" dirty="0">
                <a:solidFill>
                  <a:schemeClr val="tx2"/>
                </a:solidFill>
                <a:latin typeface="Segoe Print" panose="02000600000000000000" pitchFamily="2" charset="0"/>
                <a:cs typeface="MV Boli" pitchFamily="2" charset="0"/>
              </a:rPr>
              <a:t/>
            </a:r>
            <a:br>
              <a:rPr lang="en-US" sz="10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rPr>
              <a:t>Jim McKeighan</a:t>
            </a:r>
            <a:endParaRPr lang="en-US" sz="1600" b="1" dirty="0">
              <a:solidFill>
                <a:schemeClr val="tx2"/>
              </a:solidFill>
              <a:latin typeface="Segoe Print" panose="02000600000000000000" pitchFamily="2" charset="0"/>
              <a:cs typeface="MV Boli" pitchFamily="2" charset="0"/>
            </a:endParaRPr>
          </a:p>
        </p:txBody>
      </p:sp>
      <p:sp>
        <p:nvSpPr>
          <p:cNvPr id="27" name="Rectangle: Rounded Corners 26"/>
          <p:cNvSpPr/>
          <p:nvPr/>
        </p:nvSpPr>
        <p:spPr bwMode="gray">
          <a:xfrm>
            <a:off x="1506706" y="2233617"/>
            <a:ext cx="10150966" cy="731124"/>
          </a:xfrm>
          <a:prstGeom prst="roundRect">
            <a:avLst/>
          </a:prstGeom>
          <a:solidFill>
            <a:schemeClr val="bg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8" name="TextBox 27"/>
          <p:cNvSpPr txBox="1"/>
          <p:nvPr/>
        </p:nvSpPr>
        <p:spPr>
          <a:xfrm>
            <a:off x="1506706" y="2433662"/>
            <a:ext cx="10150966" cy="387798"/>
          </a:xfrm>
          <a:prstGeom prst="rect">
            <a:avLst/>
          </a:prstGeom>
          <a:noFill/>
        </p:spPr>
        <p:txBody>
          <a:bodyPr wrap="square" lIns="0" tIns="0" rIns="0" bIns="0" rtlCol="0">
            <a:spAutoFit/>
          </a:bodyPr>
          <a:lstStyle/>
          <a:p>
            <a:pPr algn="ctr">
              <a:lnSpc>
                <a:spcPct val="90000"/>
              </a:lnSpc>
            </a:pPr>
            <a:r>
              <a:rPr lang="en-US" sz="1600" dirty="0">
                <a:solidFill>
                  <a:schemeClr val="bg1"/>
                </a:solidFill>
                <a:latin typeface="Segoe Print" panose="02000600000000000000" pitchFamily="2" charset="0"/>
                <a:cs typeface="MV Boli" pitchFamily="2" charset="0"/>
              </a:rPr>
              <a:t>Customer Success Managers</a:t>
            </a:r>
          </a:p>
          <a:p>
            <a:pPr algn="ctr">
              <a:lnSpc>
                <a:spcPct val="90000"/>
              </a:lnSpc>
            </a:pPr>
            <a:r>
              <a:rPr lang="en-US" sz="1200" b="1" i="1" dirty="0">
                <a:solidFill>
                  <a:schemeClr val="accent2">
                    <a:lumMod val="20000"/>
                    <a:lumOff val="80000"/>
                  </a:schemeClr>
                </a:solidFill>
                <a:cs typeface="MV Boli" pitchFamily="2" charset="0"/>
              </a:rPr>
              <a:t>Misha Logvinov</a:t>
            </a:r>
          </a:p>
        </p:txBody>
      </p:sp>
      <p:sp>
        <p:nvSpPr>
          <p:cNvPr id="30" name="Rectangle: Rounded Corners 29"/>
          <p:cNvSpPr/>
          <p:nvPr/>
        </p:nvSpPr>
        <p:spPr bwMode="gray">
          <a:xfrm>
            <a:off x="350874" y="3066806"/>
            <a:ext cx="11294979" cy="731124"/>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1" name="Rectangle: Rounded Corners 30"/>
          <p:cNvSpPr/>
          <p:nvPr/>
        </p:nvSpPr>
        <p:spPr bwMode="gray">
          <a:xfrm>
            <a:off x="365049" y="4580178"/>
            <a:ext cx="11294979" cy="731124"/>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Rectangle: Rounded Corners 31"/>
          <p:cNvSpPr/>
          <p:nvPr/>
        </p:nvSpPr>
        <p:spPr bwMode="gray">
          <a:xfrm>
            <a:off x="1506706" y="5385657"/>
            <a:ext cx="10150966" cy="381043"/>
          </a:xfrm>
          <a:prstGeom prst="round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Oracle Digital* </a:t>
            </a:r>
            <a:r>
              <a:rPr lang="en-US" sz="1200" b="1" i="1" dirty="0">
                <a:solidFill>
                  <a:schemeClr val="tx1">
                    <a:lumMod val="20000"/>
                    <a:lumOff val="80000"/>
                  </a:schemeClr>
                </a:solidFill>
              </a:rPr>
              <a:t>(Carl Griffin)</a:t>
            </a:r>
            <a:endParaRPr lang="en-US" b="1" i="1" dirty="0">
              <a:solidFill>
                <a:schemeClr val="tx1">
                  <a:lumMod val="20000"/>
                  <a:lumOff val="80000"/>
                </a:schemeClr>
              </a:solidFill>
            </a:endParaRPr>
          </a:p>
        </p:txBody>
      </p:sp>
      <p:sp>
        <p:nvSpPr>
          <p:cNvPr id="33" name="Rectangle: Rounded Corners 32"/>
          <p:cNvSpPr/>
          <p:nvPr/>
        </p:nvSpPr>
        <p:spPr bwMode="gray">
          <a:xfrm>
            <a:off x="1499615" y="5835772"/>
            <a:ext cx="10150966" cy="381043"/>
          </a:xfrm>
          <a:prstGeom prst="roundRect">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Solution Engineering Excellence </a:t>
            </a:r>
            <a:r>
              <a:rPr lang="en-US" sz="1200" b="1" i="1" dirty="0">
                <a:solidFill>
                  <a:schemeClr val="tx1">
                    <a:lumMod val="20000"/>
                    <a:lumOff val="80000"/>
                  </a:schemeClr>
                </a:solidFill>
              </a:rPr>
              <a:t>(Tim Kelly)</a:t>
            </a:r>
            <a:endParaRPr lang="en-US" b="1" i="1" dirty="0">
              <a:solidFill>
                <a:schemeClr val="tx1">
                  <a:lumMod val="20000"/>
                  <a:lumOff val="80000"/>
                </a:schemeClr>
              </a:solidFill>
            </a:endParaRPr>
          </a:p>
        </p:txBody>
      </p:sp>
      <p:sp>
        <p:nvSpPr>
          <p:cNvPr id="34" name="TextBox 33"/>
          <p:cNvSpPr txBox="1"/>
          <p:nvPr/>
        </p:nvSpPr>
        <p:spPr>
          <a:xfrm>
            <a:off x="1204847" y="3234713"/>
            <a:ext cx="4156903" cy="449354"/>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Platform</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Specialists</a:t>
            </a:r>
          </a:p>
        </p:txBody>
      </p:sp>
      <p:graphicFrame>
        <p:nvGraphicFramePr>
          <p:cNvPr id="37" name="Table 36"/>
          <p:cNvGraphicFramePr>
            <a:graphicFrameLocks noGrp="1"/>
          </p:cNvGraphicFramePr>
          <p:nvPr>
            <p:extLst>
              <p:ext uri="{D42A27DB-BD31-4B8C-83A1-F6EECF244321}">
                <p14:modId xmlns:p14="http://schemas.microsoft.com/office/powerpoint/2010/main" val="1789148420"/>
              </p:ext>
            </p:extLst>
          </p:nvPr>
        </p:nvGraphicFramePr>
        <p:xfrm>
          <a:off x="2870203" y="4688182"/>
          <a:ext cx="7730457" cy="548640"/>
        </p:xfrm>
        <a:graphic>
          <a:graphicData uri="http://schemas.openxmlformats.org/drawingml/2006/table">
            <a:tbl>
              <a:tblPr firstRow="1" bandRow="1">
                <a:tableStyleId>{5FD0F851-EC5A-4D38-B0AD-8093EC10F338}</a:tableStyleId>
              </a:tblPr>
              <a:tblGrid>
                <a:gridCol w="2576819">
                  <a:extLst>
                    <a:ext uri="{9D8B030D-6E8A-4147-A177-3AD203B41FA5}">
                      <a16:colId xmlns:a16="http://schemas.microsoft.com/office/drawing/2014/main" xmlns="" val="2544290071"/>
                    </a:ext>
                  </a:extLst>
                </a:gridCol>
                <a:gridCol w="2576819">
                  <a:extLst>
                    <a:ext uri="{9D8B030D-6E8A-4147-A177-3AD203B41FA5}">
                      <a16:colId xmlns:a16="http://schemas.microsoft.com/office/drawing/2014/main" xmlns="" val="625739589"/>
                    </a:ext>
                  </a:extLst>
                </a:gridCol>
                <a:gridCol w="2576819">
                  <a:extLst>
                    <a:ext uri="{9D8B030D-6E8A-4147-A177-3AD203B41FA5}">
                      <a16:colId xmlns:a16="http://schemas.microsoft.com/office/drawing/2014/main" xmlns="" val="2612490919"/>
                    </a:ext>
                  </a:extLst>
                </a:gridCol>
              </a:tblGrid>
              <a:tr h="370840">
                <a:tc>
                  <a:txBody>
                    <a:bodyPr/>
                    <a:lstStyle/>
                    <a:p>
                      <a:r>
                        <a:rPr lang="en-US" dirty="0"/>
                        <a:t>Austin</a:t>
                      </a:r>
                    </a:p>
                    <a:p>
                      <a:r>
                        <a:rPr lang="en-US" sz="1200" i="1" dirty="0">
                          <a:solidFill>
                            <a:schemeClr val="bg1">
                              <a:lumMod val="50000"/>
                            </a:schemeClr>
                          </a:solidFill>
                        </a:rPr>
                        <a:t>Bob Stanoch</a:t>
                      </a:r>
                    </a:p>
                  </a:txBody>
                  <a:tcPr/>
                </a:tc>
                <a:tc>
                  <a:txBody>
                    <a:bodyPr/>
                    <a:lstStyle/>
                    <a:p>
                      <a:r>
                        <a:rPr lang="en-US" dirty="0"/>
                        <a:t>Reston</a:t>
                      </a:r>
                      <a:br>
                        <a:rPr lang="en-US" dirty="0"/>
                      </a:br>
                      <a:r>
                        <a:rPr lang="en-US" sz="1200" i="1" dirty="0">
                          <a:solidFill>
                            <a:schemeClr val="bg1">
                              <a:lumMod val="50000"/>
                            </a:schemeClr>
                          </a:solidFill>
                        </a:rPr>
                        <a:t>Girish Venkat</a:t>
                      </a:r>
                      <a:endParaRPr lang="en-US" i="1" dirty="0">
                        <a:solidFill>
                          <a:schemeClr val="bg1">
                            <a:lumMod val="50000"/>
                          </a:schemeClr>
                        </a:solidFill>
                      </a:endParaRPr>
                    </a:p>
                  </a:txBody>
                  <a:tcPr/>
                </a:tc>
                <a:tc>
                  <a:txBody>
                    <a:bodyPr/>
                    <a:lstStyle/>
                    <a:p>
                      <a:r>
                        <a:rPr lang="en-US" dirty="0"/>
                        <a:t>Bangalore</a:t>
                      </a:r>
                      <a:br>
                        <a:rPr lang="en-US" dirty="0"/>
                      </a:br>
                      <a:r>
                        <a:rPr lang="en-US" sz="1200" i="1" dirty="0">
                          <a:solidFill>
                            <a:schemeClr val="bg1">
                              <a:lumMod val="50000"/>
                            </a:schemeClr>
                          </a:solidFill>
                        </a:rPr>
                        <a:t>Jack Kingsley</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pic>
        <p:nvPicPr>
          <p:cNvPr id="42" name="Picture Placeholder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345651" y="1167424"/>
            <a:ext cx="591398" cy="717006"/>
          </a:xfrm>
          <a:prstGeom prst="rect">
            <a:avLst/>
          </a:prstGeom>
        </p:spPr>
      </p:pic>
      <p:pic>
        <p:nvPicPr>
          <p:cNvPr id="43" name="Picture Placeholder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465323" y="1640729"/>
            <a:ext cx="331629" cy="364028"/>
          </a:xfrm>
          <a:prstGeom prst="rect">
            <a:avLst/>
          </a:prstGeom>
        </p:spPr>
      </p:pic>
      <p:pic>
        <p:nvPicPr>
          <p:cNvPr id="45" name="Picture Placeholder 5"/>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351261" y="1176989"/>
            <a:ext cx="614298" cy="739547"/>
          </a:xfrm>
          <a:prstGeom prst="rect">
            <a:avLst/>
          </a:prstGeom>
        </p:spPr>
      </p:pic>
      <p:pic>
        <p:nvPicPr>
          <p:cNvPr id="46" name="Picture Placeholder 13"/>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443002" y="1535693"/>
            <a:ext cx="422682" cy="463925"/>
          </a:xfrm>
          <a:prstGeom prst="rect">
            <a:avLst/>
          </a:prstGeom>
        </p:spPr>
      </p:pic>
      <p:pic>
        <p:nvPicPr>
          <p:cNvPr id="50" name="Picture Placeholder 1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676759" y="2218980"/>
            <a:ext cx="599175" cy="726436"/>
          </a:xfrm>
          <a:prstGeom prst="rect">
            <a:avLst/>
          </a:prstGeom>
        </p:spPr>
      </p:pic>
      <p:pic>
        <p:nvPicPr>
          <p:cNvPr id="51" name="Picture Placeholder 11"/>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a:xfrm>
            <a:off x="1756456" y="2525065"/>
            <a:ext cx="528626" cy="496608"/>
          </a:xfrm>
          <a:prstGeom prst="rect">
            <a:avLst/>
          </a:prstGeom>
        </p:spPr>
      </p:pic>
      <p:grpSp>
        <p:nvGrpSpPr>
          <p:cNvPr id="10" name="Group 9"/>
          <p:cNvGrpSpPr/>
          <p:nvPr/>
        </p:nvGrpSpPr>
        <p:grpSpPr>
          <a:xfrm>
            <a:off x="499730" y="4597308"/>
            <a:ext cx="568804" cy="707266"/>
            <a:chOff x="499730" y="4597308"/>
            <a:chExt cx="568804" cy="707266"/>
          </a:xfrm>
        </p:grpSpPr>
        <p:pic>
          <p:nvPicPr>
            <p:cNvPr id="56" name="Picture Placeholder 9"/>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99730" y="4597308"/>
              <a:ext cx="568804" cy="671966"/>
            </a:xfrm>
            <a:prstGeom prst="rect">
              <a:avLst/>
            </a:prstGeom>
          </p:spPr>
        </p:pic>
        <p:pic>
          <p:nvPicPr>
            <p:cNvPr id="57" name="Picture Placeholder 11"/>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bwMode="gray">
            <a:xfrm>
              <a:off x="570665" y="5004519"/>
              <a:ext cx="412624" cy="300055"/>
            </a:xfrm>
            <a:prstGeom prst="rect">
              <a:avLst/>
            </a:prstGeom>
            <a:noFill/>
          </p:spPr>
        </p:pic>
      </p:grpSp>
      <p:grpSp>
        <p:nvGrpSpPr>
          <p:cNvPr id="9" name="Group 8"/>
          <p:cNvGrpSpPr/>
          <p:nvPr/>
        </p:nvGrpSpPr>
        <p:grpSpPr>
          <a:xfrm>
            <a:off x="467605" y="3083075"/>
            <a:ext cx="620511" cy="705726"/>
            <a:chOff x="467605" y="3083075"/>
            <a:chExt cx="620511" cy="705726"/>
          </a:xfrm>
        </p:grpSpPr>
        <p:pic>
          <p:nvPicPr>
            <p:cNvPr id="58" name="Picture Placeholder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7605" y="3083075"/>
              <a:ext cx="620511" cy="689457"/>
            </a:xfrm>
            <a:prstGeom prst="rect">
              <a:avLst/>
            </a:prstGeom>
          </p:spPr>
        </p:pic>
        <p:pic>
          <p:nvPicPr>
            <p:cNvPr id="54" name="Picture Placeholder 1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467605" y="3369469"/>
              <a:ext cx="565093" cy="419332"/>
            </a:xfrm>
            <a:prstGeom prst="rect">
              <a:avLst/>
            </a:prstGeom>
          </p:spPr>
        </p:pic>
      </p:grpSp>
      <p:graphicFrame>
        <p:nvGraphicFramePr>
          <p:cNvPr id="59" name="Table 58"/>
          <p:cNvGraphicFramePr>
            <a:graphicFrameLocks noGrp="1"/>
          </p:cNvGraphicFramePr>
          <p:nvPr>
            <p:extLst>
              <p:ext uri="{D42A27DB-BD31-4B8C-83A1-F6EECF244321}">
                <p14:modId xmlns:p14="http://schemas.microsoft.com/office/powerpoint/2010/main" val="3526054885"/>
              </p:ext>
            </p:extLst>
          </p:nvPr>
        </p:nvGraphicFramePr>
        <p:xfrm>
          <a:off x="2865177" y="3183109"/>
          <a:ext cx="7730457" cy="548640"/>
        </p:xfrm>
        <a:graphic>
          <a:graphicData uri="http://schemas.openxmlformats.org/drawingml/2006/table">
            <a:tbl>
              <a:tblPr firstRow="1" bandRow="1">
                <a:tableStyleId>{5FD0F851-EC5A-4D38-B0AD-8093EC10F338}</a:tableStyleId>
              </a:tblPr>
              <a:tblGrid>
                <a:gridCol w="3737642">
                  <a:extLst>
                    <a:ext uri="{9D8B030D-6E8A-4147-A177-3AD203B41FA5}">
                      <a16:colId xmlns:a16="http://schemas.microsoft.com/office/drawing/2014/main" xmlns="" val="2544290071"/>
                    </a:ext>
                  </a:extLst>
                </a:gridCol>
                <a:gridCol w="1415996">
                  <a:extLst>
                    <a:ext uri="{9D8B030D-6E8A-4147-A177-3AD203B41FA5}">
                      <a16:colId xmlns:a16="http://schemas.microsoft.com/office/drawing/2014/main" xmlns="" val="625739589"/>
                    </a:ext>
                  </a:extLst>
                </a:gridCol>
                <a:gridCol w="2576819">
                  <a:extLst>
                    <a:ext uri="{9D8B030D-6E8A-4147-A177-3AD203B41FA5}">
                      <a16:colId xmlns:a16="http://schemas.microsoft.com/office/drawing/2014/main" xmlns="" val="2612490919"/>
                    </a:ext>
                  </a:extLst>
                </a:gridCol>
              </a:tblGrid>
              <a:tr h="370840">
                <a:tc>
                  <a:txBody>
                    <a:bodyPr/>
                    <a:lstStyle/>
                    <a:p>
                      <a:r>
                        <a:rPr lang="en-US" dirty="0"/>
                        <a:t>Cloud</a:t>
                      </a:r>
                      <a:r>
                        <a:rPr lang="en-US" baseline="0" dirty="0"/>
                        <a:t> Platforms</a:t>
                      </a:r>
                      <a:endParaRPr lang="en-US" dirty="0"/>
                    </a:p>
                    <a:p>
                      <a:r>
                        <a:rPr lang="en-US" sz="1200" i="1" dirty="0">
                          <a:solidFill>
                            <a:schemeClr val="bg1">
                              <a:lumMod val="50000"/>
                            </a:schemeClr>
                          </a:solidFill>
                        </a:rPr>
                        <a:t>Joe Strada</a:t>
                      </a:r>
                    </a:p>
                  </a:txBody>
                  <a:tcPr/>
                </a:tc>
                <a:tc>
                  <a:txBody>
                    <a:bodyPr/>
                    <a:lstStyle/>
                    <a:p>
                      <a:r>
                        <a:rPr lang="en-US" dirty="0"/>
                        <a:t>Analytics*</a:t>
                      </a:r>
                      <a:br>
                        <a:rPr lang="en-US" dirty="0"/>
                      </a:br>
                      <a:r>
                        <a:rPr lang="en-US" sz="1200" i="1" dirty="0">
                          <a:solidFill>
                            <a:schemeClr val="bg1">
                              <a:lumMod val="50000"/>
                            </a:schemeClr>
                          </a:solidFill>
                        </a:rPr>
                        <a:t>Adam Driver</a:t>
                      </a:r>
                      <a:endParaRPr lang="en-US" i="1" dirty="0">
                        <a:solidFill>
                          <a:schemeClr val="bg1">
                            <a:lumMod val="50000"/>
                          </a:schemeClr>
                        </a:solidFill>
                      </a:endParaRPr>
                    </a:p>
                  </a:txBody>
                  <a:tcPr/>
                </a:tc>
                <a:tc>
                  <a:txBody>
                    <a:bodyPr/>
                    <a:lstStyle/>
                    <a:p>
                      <a:r>
                        <a:rPr lang="en-US" dirty="0"/>
                        <a:t>Hardware*</a:t>
                      </a:r>
                      <a:br>
                        <a:rPr lang="en-US" dirty="0"/>
                      </a:br>
                      <a:r>
                        <a:rPr lang="en-US" sz="1200" i="1" dirty="0">
                          <a:solidFill>
                            <a:schemeClr val="bg1">
                              <a:lumMod val="50000"/>
                            </a:schemeClr>
                          </a:solidFill>
                        </a:rPr>
                        <a:t>Chris Hause</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sp>
        <p:nvSpPr>
          <p:cNvPr id="60" name="TextBox 59"/>
          <p:cNvSpPr txBox="1"/>
          <p:nvPr/>
        </p:nvSpPr>
        <p:spPr>
          <a:xfrm>
            <a:off x="1204846" y="4799357"/>
            <a:ext cx="4156903" cy="387798"/>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Hub SEs</a:t>
            </a:r>
            <a:br>
              <a:rPr lang="en-US" sz="16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cs typeface="MV Boli" pitchFamily="2" charset="0"/>
              </a:rPr>
              <a:t>Hamza Jahangir</a:t>
            </a:r>
            <a:endParaRPr lang="en-US" sz="1400" b="1" i="1" dirty="0">
              <a:solidFill>
                <a:schemeClr val="bg1">
                  <a:lumMod val="50000"/>
                </a:schemeClr>
              </a:solidFill>
              <a:cs typeface="MV Boli" pitchFamily="2" charset="0"/>
            </a:endParaRPr>
          </a:p>
        </p:txBody>
      </p:sp>
      <p:pic>
        <p:nvPicPr>
          <p:cNvPr id="61" name="Picture 6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169472" y="5441012"/>
            <a:ext cx="254328" cy="254328"/>
          </a:xfrm>
          <a:prstGeom prst="rect">
            <a:avLst/>
          </a:prstGeom>
        </p:spPr>
      </p:pic>
      <p:pic>
        <p:nvPicPr>
          <p:cNvPr id="62" name="Picture 6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372079" y="5900353"/>
            <a:ext cx="260841" cy="260841"/>
          </a:xfrm>
          <a:prstGeom prst="rect">
            <a:avLst/>
          </a:prstGeom>
        </p:spPr>
      </p:pic>
      <p:pic>
        <p:nvPicPr>
          <p:cNvPr id="73" name="Picture 72"/>
          <p:cNvPicPr>
            <a:picLocks noChangeAspect="1"/>
          </p:cNvPicPr>
          <p:nvPr/>
        </p:nvPicPr>
        <p:blipFill>
          <a:blip r:embed="rId18" cstate="print">
            <a:lum bright="70000" contrast="-70000"/>
            <a:extLst>
              <a:ext uri="{BEBA8EAE-BF5A-486C-A8C5-ECC9F3942E4B}">
                <a14:imgProps xmlns:a14="http://schemas.microsoft.com/office/drawing/2010/main">
                  <a14:imgLayer r:embed="rId19">
                    <a14:imgEffect>
                      <a14:brightnessContrast bright="40000"/>
                    </a14:imgEffect>
                  </a14:imgLayer>
                </a14:imgProps>
              </a:ext>
              <a:ext uri="{28A0092B-C50C-407E-A947-70E740481C1C}">
                <a14:useLocalDpi xmlns:a14="http://schemas.microsoft.com/office/drawing/2010/main"/>
              </a:ext>
            </a:extLst>
          </a:blip>
          <a:stretch>
            <a:fillRect/>
          </a:stretch>
        </p:blipFill>
        <p:spPr>
          <a:xfrm>
            <a:off x="2964969" y="3830601"/>
            <a:ext cx="551592" cy="551592"/>
          </a:xfrm>
          <a:prstGeom prst="rect">
            <a:avLst/>
          </a:prstGeom>
        </p:spPr>
      </p:pic>
      <p:pic>
        <p:nvPicPr>
          <p:cNvPr id="74" name="Picture 73"/>
          <p:cNvPicPr>
            <a:picLocks noChangeAspect="1"/>
          </p:cNvPicPr>
          <p:nvPr/>
        </p:nvPicPr>
        <p:blipFill>
          <a:blip r:embed="rId20" cstate="print">
            <a:biLevel thresh="25000"/>
            <a:extLst>
              <a:ext uri="{BEBA8EAE-BF5A-486C-A8C5-ECC9F3942E4B}">
                <a14:imgProps xmlns:a14="http://schemas.microsoft.com/office/drawing/2010/main">
                  <a14:imgLayer r:embed="rId21">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688623" y="3898024"/>
            <a:ext cx="588165" cy="512494"/>
          </a:xfrm>
          <a:prstGeom prst="rect">
            <a:avLst/>
          </a:prstGeom>
        </p:spPr>
      </p:pic>
      <p:pic>
        <p:nvPicPr>
          <p:cNvPr id="75" name="Picture 74"/>
          <p:cNvPicPr>
            <a:picLocks noChangeAspect="1"/>
          </p:cNvPicPr>
          <p:nvPr/>
        </p:nvPicPr>
        <p:blipFill>
          <a:blip r:embed="rId22" cstate="print">
            <a:biLevel thresh="25000"/>
            <a:extLst>
              <a:ext uri="{BEBA8EAE-BF5A-486C-A8C5-ECC9F3942E4B}">
                <a14:imgProps xmlns:a14="http://schemas.microsoft.com/office/drawing/2010/main">
                  <a14:imgLayer r:embed="rId2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543747" y="3921589"/>
            <a:ext cx="430950" cy="392314"/>
          </a:xfrm>
          <a:prstGeom prst="rect">
            <a:avLst/>
          </a:prstGeom>
        </p:spPr>
      </p:pic>
      <p:pic>
        <p:nvPicPr>
          <p:cNvPr id="76" name="Picture 75"/>
          <p:cNvPicPr>
            <a:picLocks noChangeAspect="1"/>
          </p:cNvPicPr>
          <p:nvPr/>
        </p:nvPicPr>
        <p:blipFill>
          <a:blip r:embed="rId24" cstate="print">
            <a:biLevel thresh="25000"/>
            <a:extLst>
              <a:ext uri="{BEBA8EAE-BF5A-486C-A8C5-ECC9F3942E4B}">
                <a14:imgProps xmlns:a14="http://schemas.microsoft.com/office/drawing/2010/main">
                  <a14:imgLayer r:embed="rId2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128437" y="3846555"/>
            <a:ext cx="578418" cy="504002"/>
          </a:xfrm>
          <a:prstGeom prst="rect">
            <a:avLst/>
          </a:prstGeom>
        </p:spPr>
      </p:pic>
      <p:pic>
        <p:nvPicPr>
          <p:cNvPr id="77" name="Picture 76"/>
          <p:cNvPicPr>
            <a:picLocks noChangeAspect="1"/>
          </p:cNvPicPr>
          <p:nvPr/>
        </p:nvPicPr>
        <p:blipFill>
          <a:blip r:embed="rId26" cstate="print">
            <a:biLevel thresh="50000"/>
            <a:extLst>
              <a:ext uri="{28A0092B-C50C-407E-A947-70E740481C1C}">
                <a14:useLocalDpi xmlns:a14="http://schemas.microsoft.com/office/drawing/2010/main"/>
              </a:ext>
            </a:extLst>
          </a:blip>
          <a:stretch>
            <a:fillRect/>
          </a:stretch>
        </p:blipFill>
        <p:spPr>
          <a:xfrm>
            <a:off x="5904837" y="3914854"/>
            <a:ext cx="395517" cy="399049"/>
          </a:xfrm>
          <a:prstGeom prst="rect">
            <a:avLst/>
          </a:prstGeom>
        </p:spPr>
      </p:pic>
      <p:pic>
        <p:nvPicPr>
          <p:cNvPr id="80" name="Picture 79"/>
          <p:cNvPicPr>
            <a:picLocks noChangeAspect="1"/>
          </p:cNvPicPr>
          <p:nvPr/>
        </p:nvPicPr>
        <p:blipFill>
          <a:blip r:embed="rId27" cstate="print">
            <a:biLevel thresh="50000"/>
            <a:extLst>
              <a:ext uri="{28A0092B-C50C-407E-A947-70E740481C1C}">
                <a14:useLocalDpi xmlns:a14="http://schemas.microsoft.com/office/drawing/2010/main"/>
              </a:ext>
            </a:extLst>
          </a:blip>
          <a:stretch>
            <a:fillRect/>
          </a:stretch>
        </p:blipFill>
        <p:spPr>
          <a:xfrm>
            <a:off x="7019003" y="3948854"/>
            <a:ext cx="454436" cy="352027"/>
          </a:xfrm>
          <a:prstGeom prst="rect">
            <a:avLst/>
          </a:prstGeom>
        </p:spPr>
      </p:pic>
      <p:pic>
        <p:nvPicPr>
          <p:cNvPr id="82" name="Picture 81"/>
          <p:cNvPicPr>
            <a:picLocks noChangeAspect="1"/>
          </p:cNvPicPr>
          <p:nvPr/>
        </p:nvPicPr>
        <p:blipFill>
          <a:blip r:embed="rId28" cstate="print">
            <a:biLevel thresh="50000"/>
            <a:extLst>
              <a:ext uri="{28A0092B-C50C-407E-A947-70E740481C1C}">
                <a14:useLocalDpi xmlns:a14="http://schemas.microsoft.com/office/drawing/2010/main"/>
              </a:ext>
            </a:extLst>
          </a:blip>
          <a:stretch>
            <a:fillRect/>
          </a:stretch>
        </p:blipFill>
        <p:spPr>
          <a:xfrm>
            <a:off x="8195704" y="3973782"/>
            <a:ext cx="397219" cy="352027"/>
          </a:xfrm>
          <a:prstGeom prst="rect">
            <a:avLst/>
          </a:prstGeom>
        </p:spPr>
      </p:pic>
      <p:pic>
        <p:nvPicPr>
          <p:cNvPr id="83" name="Picture 82"/>
          <p:cNvPicPr>
            <a:picLocks noChangeAspect="1"/>
          </p:cNvPicPr>
          <p:nvPr/>
        </p:nvPicPr>
        <p:blipFill>
          <a:blip r:embed="rId29" cstate="print">
            <a:biLevel thresh="50000"/>
            <a:extLst>
              <a:ext uri="{28A0092B-C50C-407E-A947-70E740481C1C}">
                <a14:useLocalDpi xmlns:a14="http://schemas.microsoft.com/office/drawing/2010/main"/>
              </a:ext>
            </a:extLst>
          </a:blip>
          <a:stretch>
            <a:fillRect/>
          </a:stretch>
        </p:blipFill>
        <p:spPr>
          <a:xfrm>
            <a:off x="9048987" y="3928496"/>
            <a:ext cx="352027" cy="352027"/>
          </a:xfrm>
          <a:prstGeom prst="rect">
            <a:avLst/>
          </a:prstGeom>
        </p:spPr>
      </p:pic>
      <p:pic>
        <p:nvPicPr>
          <p:cNvPr id="84" name="Picture 83"/>
          <p:cNvPicPr>
            <a:picLocks noChangeAspect="1"/>
          </p:cNvPicPr>
          <p:nvPr/>
        </p:nvPicPr>
        <p:blipFill>
          <a:blip r:embed="rId30" cstate="print">
            <a:biLevel thresh="50000"/>
            <a:extLst>
              <a:ext uri="{28A0092B-C50C-407E-A947-70E740481C1C}">
                <a14:useLocalDpi xmlns:a14="http://schemas.microsoft.com/office/drawing/2010/main"/>
              </a:ext>
            </a:extLst>
          </a:blip>
          <a:stretch>
            <a:fillRect/>
          </a:stretch>
        </p:blipFill>
        <p:spPr>
          <a:xfrm>
            <a:off x="9897614" y="3960261"/>
            <a:ext cx="388029" cy="352027"/>
          </a:xfrm>
          <a:prstGeom prst="rect">
            <a:avLst/>
          </a:prstGeom>
        </p:spPr>
      </p:pic>
      <p:sp>
        <p:nvSpPr>
          <p:cNvPr id="85" name="TextBox 84"/>
          <p:cNvSpPr txBox="1"/>
          <p:nvPr/>
        </p:nvSpPr>
        <p:spPr>
          <a:xfrm>
            <a:off x="2908491" y="43451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6" name="TextBox 85"/>
          <p:cNvSpPr txBox="1"/>
          <p:nvPr/>
        </p:nvSpPr>
        <p:spPr>
          <a:xfrm>
            <a:off x="3571256" y="4348698"/>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7" name="TextBox 86"/>
          <p:cNvSpPr txBox="1"/>
          <p:nvPr/>
        </p:nvSpPr>
        <p:spPr>
          <a:xfrm>
            <a:off x="4404143" y="435224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8" name="TextBox 87"/>
          <p:cNvSpPr txBox="1"/>
          <p:nvPr/>
        </p:nvSpPr>
        <p:spPr>
          <a:xfrm>
            <a:off x="5077542" y="434514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9" name="TextBox 88"/>
          <p:cNvSpPr txBox="1"/>
          <p:nvPr/>
        </p:nvSpPr>
        <p:spPr>
          <a:xfrm>
            <a:off x="5772204" y="435932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90" name="TextBox 89"/>
          <p:cNvSpPr txBox="1"/>
          <p:nvPr/>
        </p:nvSpPr>
        <p:spPr>
          <a:xfrm>
            <a:off x="6924066" y="4362866"/>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Analytics</a:t>
            </a:r>
          </a:p>
        </p:txBody>
      </p:sp>
      <p:sp>
        <p:nvSpPr>
          <p:cNvPr id="91" name="TextBox 90"/>
          <p:cNvSpPr txBox="1"/>
          <p:nvPr/>
        </p:nvSpPr>
        <p:spPr>
          <a:xfrm>
            <a:off x="8065295" y="435577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Eng Sys</a:t>
            </a:r>
          </a:p>
        </p:txBody>
      </p:sp>
      <p:sp>
        <p:nvSpPr>
          <p:cNvPr id="92" name="TextBox 91"/>
          <p:cNvSpPr txBox="1"/>
          <p:nvPr/>
        </p:nvSpPr>
        <p:spPr>
          <a:xfrm>
            <a:off x="8898180" y="4359317"/>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Servers</a:t>
            </a:r>
          </a:p>
        </p:txBody>
      </p:sp>
      <p:sp>
        <p:nvSpPr>
          <p:cNvPr id="93" name="TextBox 92"/>
          <p:cNvSpPr txBox="1"/>
          <p:nvPr/>
        </p:nvSpPr>
        <p:spPr>
          <a:xfrm>
            <a:off x="9762962" y="436286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Storage</a:t>
            </a:r>
          </a:p>
        </p:txBody>
      </p:sp>
      <p:sp>
        <p:nvSpPr>
          <p:cNvPr id="94" name="TextBox 93"/>
          <p:cNvSpPr txBox="1"/>
          <p:nvPr/>
        </p:nvSpPr>
        <p:spPr>
          <a:xfrm>
            <a:off x="9580359" y="362585"/>
            <a:ext cx="2219585" cy="415498"/>
          </a:xfrm>
          <a:prstGeom prst="rect">
            <a:avLst/>
          </a:prstGeom>
          <a:noFill/>
        </p:spPr>
        <p:txBody>
          <a:bodyPr wrap="square" lIns="0" tIns="0" rIns="0" bIns="0" rtlCol="0">
            <a:spAutoFit/>
          </a:bodyPr>
          <a:lstStyle/>
          <a:p>
            <a:pPr>
              <a:lnSpc>
                <a:spcPct val="90000"/>
              </a:lnSpc>
            </a:pPr>
            <a:r>
              <a:rPr lang="en-US" dirty="0"/>
              <a:t>*</a:t>
            </a:r>
            <a:r>
              <a:rPr lang="en-US" sz="1200" dirty="0"/>
              <a:t>Orgs are dotted line to </a:t>
            </a:r>
            <a:br>
              <a:rPr lang="en-US" sz="1200" dirty="0"/>
            </a:br>
            <a:r>
              <a:rPr lang="en-US" sz="1200" dirty="0"/>
              <a:t>Hamidou Dia’s NATD SE Org.</a:t>
            </a:r>
            <a:endParaRPr lang="en-US" dirty="0"/>
          </a:p>
        </p:txBody>
      </p:sp>
      <p:sp>
        <p:nvSpPr>
          <p:cNvPr id="95" name="TextBox 94"/>
          <p:cNvSpPr txBox="1"/>
          <p:nvPr/>
        </p:nvSpPr>
        <p:spPr>
          <a:xfrm>
            <a:off x="686756" y="3954815"/>
            <a:ext cx="2057953" cy="498598"/>
          </a:xfrm>
          <a:prstGeom prst="rect">
            <a:avLst/>
          </a:prstGeom>
          <a:noFill/>
        </p:spPr>
        <p:txBody>
          <a:bodyPr wrap="square" lIns="0" tIns="0" rIns="0" bIns="0" rtlCol="0">
            <a:spAutoFit/>
          </a:bodyPr>
          <a:lstStyle/>
          <a:p>
            <a:pPr>
              <a:lnSpc>
                <a:spcPct val="90000"/>
              </a:lnSpc>
            </a:pPr>
            <a:r>
              <a:rPr lang="en-US" sz="1200" i="1" dirty="0"/>
              <a:t>Both PSs and Hub SEs are</a:t>
            </a:r>
            <a:br>
              <a:rPr lang="en-US" sz="1200" i="1" dirty="0"/>
            </a:br>
            <a:r>
              <a:rPr lang="en-US" sz="1200" i="1" dirty="0"/>
              <a:t>mapped to technology pillars within their orgs.</a:t>
            </a:r>
          </a:p>
        </p:txBody>
      </p:sp>
      <p:pic>
        <p:nvPicPr>
          <p:cNvPr id="63" name="Picture 62" descr="ic-Airline-gray.png"/>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831575" y="3192254"/>
            <a:ext cx="605642" cy="605642"/>
          </a:xfrm>
          <a:prstGeom prst="rect">
            <a:avLst/>
          </a:prstGeom>
        </p:spPr>
      </p:pic>
      <p:pic>
        <p:nvPicPr>
          <p:cNvPr id="64" name="Picture 63" descr="ic-Building-MediumBiz-gray.png"/>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a:xfrm>
            <a:off x="10948293" y="4766932"/>
            <a:ext cx="364102" cy="391139"/>
          </a:xfrm>
          <a:prstGeom prst="rect">
            <a:avLst/>
          </a:prstGeom>
        </p:spPr>
      </p:pic>
    </p:spTree>
    <p:extLst>
      <p:ext uri="{BB962C8B-B14F-4D97-AF65-F5344CB8AC3E}">
        <p14:creationId xmlns:p14="http://schemas.microsoft.com/office/powerpoint/2010/main" val="1877649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878466" y="357254"/>
            <a:ext cx="7733531" cy="546560"/>
          </a:xfrm>
          <a:prstGeom prst="rect">
            <a:avLst/>
          </a:prstGeom>
          <a:noFill/>
        </p:spPr>
        <p:txBody>
          <a:bodyPr wrap="square" lIns="0" tIns="0" rIns="0" bIns="0" rtlCol="0" anchor="ctr" anchorCtr="0">
            <a:spAutoFit/>
          </a:bodyPr>
          <a:lstStyle/>
          <a:p>
            <a:pPr>
              <a:lnSpc>
                <a:spcPct val="80000"/>
              </a:lnSpc>
            </a:pPr>
            <a:r>
              <a:rPr lang="en-US" sz="2800" dirty="0">
                <a:solidFill>
                  <a:schemeClr val="bg1"/>
                </a:solidFill>
                <a:latin typeface="Calibri Light" pitchFamily="34" charset="0"/>
                <a:ea typeface="Calibri" charset="0"/>
                <a:cs typeface="Calibri" charset="0"/>
              </a:rPr>
              <a:t>What is the Pillar Coverage across teams?</a:t>
            </a:r>
            <a:br>
              <a:rPr lang="en-US" sz="2800" dirty="0">
                <a:solidFill>
                  <a:schemeClr val="bg1"/>
                </a:solidFill>
                <a:latin typeface="Calibri Light" pitchFamily="34" charset="0"/>
                <a:ea typeface="Calibri" charset="0"/>
                <a:cs typeface="Calibri" charset="0"/>
              </a:rPr>
            </a:br>
            <a:endParaRPr lang="en-US" sz="1600" i="1" dirty="0">
              <a:solidFill>
                <a:schemeClr val="accent3">
                  <a:lumMod val="20000"/>
                  <a:lumOff val="80000"/>
                </a:schemeClr>
              </a:solidFill>
              <a:ea typeface="Calibri" charset="0"/>
              <a:cs typeface="MV Boli"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866790"/>
              </p:ext>
            </p:extLst>
          </p:nvPr>
        </p:nvGraphicFramePr>
        <p:xfrm>
          <a:off x="1049496" y="2859869"/>
          <a:ext cx="10139680" cy="3235960"/>
        </p:xfrm>
        <a:graphic>
          <a:graphicData uri="http://schemas.openxmlformats.org/drawingml/2006/table">
            <a:tbl>
              <a:tblPr firstRow="1" bandRow="1">
                <a:tableStyleId>{5FD0F851-EC5A-4D38-B0AD-8093EC10F338}</a:tableStyleId>
              </a:tblPr>
              <a:tblGrid>
                <a:gridCol w="2027936">
                  <a:extLst>
                    <a:ext uri="{9D8B030D-6E8A-4147-A177-3AD203B41FA5}">
                      <a16:colId xmlns:a16="http://schemas.microsoft.com/office/drawing/2014/main" xmlns="" val="393357290"/>
                    </a:ext>
                  </a:extLst>
                </a:gridCol>
                <a:gridCol w="2027936">
                  <a:extLst>
                    <a:ext uri="{9D8B030D-6E8A-4147-A177-3AD203B41FA5}">
                      <a16:colId xmlns:a16="http://schemas.microsoft.com/office/drawing/2014/main" xmlns="" val="4127917869"/>
                    </a:ext>
                  </a:extLst>
                </a:gridCol>
                <a:gridCol w="2027936">
                  <a:extLst>
                    <a:ext uri="{9D8B030D-6E8A-4147-A177-3AD203B41FA5}">
                      <a16:colId xmlns:a16="http://schemas.microsoft.com/office/drawing/2014/main" xmlns="" val="4128778769"/>
                    </a:ext>
                  </a:extLst>
                </a:gridCol>
                <a:gridCol w="2027936">
                  <a:extLst>
                    <a:ext uri="{9D8B030D-6E8A-4147-A177-3AD203B41FA5}">
                      <a16:colId xmlns:a16="http://schemas.microsoft.com/office/drawing/2014/main" xmlns="" val="3632837632"/>
                    </a:ext>
                  </a:extLst>
                </a:gridCol>
                <a:gridCol w="2027936">
                  <a:extLst>
                    <a:ext uri="{9D8B030D-6E8A-4147-A177-3AD203B41FA5}">
                      <a16:colId xmlns:a16="http://schemas.microsoft.com/office/drawing/2014/main" xmlns="" val="3457232068"/>
                    </a:ext>
                  </a:extLst>
                </a:gridCol>
              </a:tblGrid>
              <a:tr h="370840">
                <a:tc>
                  <a:txBody>
                    <a:bodyPr/>
                    <a:lstStyle/>
                    <a:p>
                      <a:pPr algn="ctr"/>
                      <a:r>
                        <a:rPr lang="en-US" sz="1400" dirty="0">
                          <a:solidFill>
                            <a:schemeClr val="bg1"/>
                          </a:solidFill>
                        </a:rPr>
                        <a:t>Technology Pillar</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Pillar Specialist</a:t>
                      </a:r>
                      <a:r>
                        <a:rPr lang="en-US" sz="1400" baseline="0" dirty="0">
                          <a:solidFill>
                            <a:schemeClr val="bg1"/>
                          </a:solidFill>
                        </a:rPr>
                        <a:t>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Austin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Reston </a:t>
                      </a:r>
                      <a:r>
                        <a:rPr lang="en-US" sz="1400">
                          <a:solidFill>
                            <a:schemeClr val="bg1"/>
                          </a:solidFill>
                        </a:rPr>
                        <a:t>Hub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Bangalore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639976109"/>
                  </a:ext>
                </a:extLst>
              </a:tr>
              <a:tr h="370840">
                <a:tc>
                  <a:txBody>
                    <a:bodyPr/>
                    <a:lstStyle/>
                    <a:p>
                      <a:pPr algn="l"/>
                      <a:r>
                        <a:rPr lang="en-US" sz="1200" dirty="0">
                          <a:solidFill>
                            <a:schemeClr val="accent6"/>
                          </a:solidFill>
                          <a:latin typeface="Segoe Print" panose="02000600000000000000" pitchFamily="2" charset="0"/>
                        </a:rPr>
                        <a:t>Analytics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Adam</a:t>
                      </a:r>
                      <a:r>
                        <a:rPr lang="en-US" sz="1400" b="0" baseline="0" dirty="0">
                          <a:solidFill>
                            <a:schemeClr val="bg1"/>
                          </a:solidFill>
                        </a:rPr>
                        <a:t> Driver</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Tasbir Imam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dirty="0">
                          <a:solidFill>
                            <a:schemeClr val="bg1"/>
                          </a:solidFill>
                        </a:rPr>
                        <a:t>Ranajoy Bose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957626127"/>
                  </a:ext>
                </a:extLst>
              </a:tr>
              <a:tr h="370840">
                <a:tc>
                  <a:txBody>
                    <a:bodyPr/>
                    <a:lstStyle/>
                    <a:p>
                      <a:pPr algn="l"/>
                      <a:r>
                        <a:rPr lang="en-US" sz="1200" dirty="0">
                          <a:solidFill>
                            <a:schemeClr val="accent3">
                              <a:lumMod val="75000"/>
                            </a:schemeClr>
                          </a:solidFill>
                          <a:latin typeface="Segoe Print" panose="02000600000000000000" pitchFamily="2" charset="0"/>
                        </a:rPr>
                        <a:t>AppDev</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Vaishali Gohel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Jack*/Induraj*</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3882644947"/>
                  </a:ext>
                </a:extLst>
              </a:tr>
              <a:tr h="370840">
                <a:tc>
                  <a:txBody>
                    <a:bodyPr/>
                    <a:lstStyle/>
                    <a:p>
                      <a:pPr algn="l"/>
                      <a:r>
                        <a:rPr lang="en-US" sz="1200" dirty="0">
                          <a:solidFill>
                            <a:schemeClr val="accent3">
                              <a:lumMod val="75000"/>
                            </a:schemeClr>
                          </a:solidFill>
                          <a:latin typeface="Segoe Print" panose="02000600000000000000" pitchFamily="2" charset="0"/>
                        </a:rPr>
                        <a:t>IaaS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Moe</a:t>
                      </a:r>
                      <a:r>
                        <a:rPr lang="en-US" sz="1400" baseline="0" dirty="0">
                          <a:solidFill>
                            <a:schemeClr val="bg1"/>
                          </a:solidFill>
                        </a:rPr>
                        <a:t> Khan</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802963437"/>
                  </a:ext>
                </a:extLst>
              </a:tr>
              <a:tr h="370840">
                <a:tc>
                  <a:txBody>
                    <a:bodyPr/>
                    <a:lstStyle/>
                    <a:p>
                      <a:pPr algn="l"/>
                      <a:r>
                        <a:rPr lang="en-US" sz="1200" dirty="0">
                          <a:solidFill>
                            <a:schemeClr val="accent3">
                              <a:lumMod val="75000"/>
                            </a:schemeClr>
                          </a:solidFill>
                          <a:latin typeface="Segoe Print" panose="02000600000000000000" pitchFamily="2" charset="0"/>
                        </a:rPr>
                        <a:t>Info Mgmt</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Paul Miller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Renuka Uttarala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Ram Purohit*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4003086841"/>
                  </a:ext>
                </a:extLst>
              </a:tr>
              <a:tr h="370840">
                <a:tc>
                  <a:txBody>
                    <a:bodyPr/>
                    <a:lstStyle/>
                    <a:p>
                      <a:pPr algn="l"/>
                      <a:r>
                        <a:rPr lang="en-US" sz="1200" dirty="0">
                          <a:solidFill>
                            <a:schemeClr val="accent5"/>
                          </a:solidFill>
                          <a:latin typeface="Segoe Print" panose="02000600000000000000" pitchFamily="2" charset="0"/>
                        </a:rPr>
                        <a:t>HW/Infrastructure</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Chris</a:t>
                      </a:r>
                      <a:r>
                        <a:rPr lang="en-US" sz="1400" b="0" baseline="0" dirty="0">
                          <a:solidFill>
                            <a:schemeClr val="bg1"/>
                          </a:solidFill>
                        </a:rPr>
                        <a:t> Hause</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Chandra Kallam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794522253"/>
                  </a:ext>
                </a:extLst>
              </a:tr>
              <a:tr h="370840">
                <a:tc>
                  <a:txBody>
                    <a:bodyPr/>
                    <a:lstStyle/>
                    <a:p>
                      <a:pPr algn="l"/>
                      <a:r>
                        <a:rPr lang="en-US" sz="1200" dirty="0">
                          <a:solidFill>
                            <a:schemeClr val="accent3">
                              <a:lumMod val="75000"/>
                            </a:schemeClr>
                          </a:solidFill>
                          <a:latin typeface="Segoe Print" panose="02000600000000000000" pitchFamily="2" charset="0"/>
                        </a:rPr>
                        <a:t>Integration</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Craig Mikus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Aasheesh Naveen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Raj Raghavanunni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2732337361"/>
                  </a:ext>
                </a:extLst>
              </a:tr>
              <a:tr h="370840">
                <a:tc>
                  <a:txBody>
                    <a:bodyPr/>
                    <a:lstStyle/>
                    <a:p>
                      <a:pPr algn="l"/>
                      <a:r>
                        <a:rPr lang="en-US" sz="1200" dirty="0">
                          <a:solidFill>
                            <a:schemeClr val="accent3">
                              <a:lumMod val="75000"/>
                            </a:schemeClr>
                          </a:solidFill>
                          <a:latin typeface="Segoe Print" panose="02000600000000000000" pitchFamily="2" charset="0"/>
                        </a:rPr>
                        <a:t>Security &amp; ITOM</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Security: Michael Freel, Mike Terra, Waymon Whiting;</a:t>
                      </a:r>
                      <a:r>
                        <a:rPr lang="en-US" sz="1200" b="0" baseline="0" dirty="0">
                          <a:solidFill>
                            <a:schemeClr val="bg1"/>
                          </a:solidFill>
                        </a:rPr>
                        <a:t> ITMO: Brian Hengen</a:t>
                      </a:r>
                      <a:endParaRPr lang="en-US" sz="12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Bob Stanoch*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 Kingsley*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578975617"/>
                  </a:ext>
                </a:extLst>
              </a:tr>
            </a:tbl>
          </a:graphicData>
        </a:graphic>
      </p:graphicFrame>
      <p:pic>
        <p:nvPicPr>
          <p:cNvPr id="3" name="Picture 2"/>
          <p:cNvPicPr>
            <a:picLocks noChangeAspect="1"/>
          </p:cNvPicPr>
          <p:nvPr/>
        </p:nvPicPr>
        <p:blipFill>
          <a:blip r:embed="rId4"/>
          <a:stretch>
            <a:fillRect/>
          </a:stretch>
        </p:blipFill>
        <p:spPr>
          <a:xfrm>
            <a:off x="1635760" y="876180"/>
            <a:ext cx="8946832" cy="1887718"/>
          </a:xfrm>
          <a:prstGeom prst="rect">
            <a:avLst/>
          </a:prstGeom>
        </p:spPr>
      </p:pic>
      <p:pic>
        <p:nvPicPr>
          <p:cNvPr id="114" name="Picture 33" descr="cloud.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7620000" y="152846"/>
            <a:ext cx="4568825" cy="2525880"/>
          </a:xfrm>
          <a:prstGeom prst="rect">
            <a:avLst/>
          </a:prstGeom>
          <a:noFill/>
          <a:ln w="9525">
            <a:noFill/>
            <a:miter lim="800000"/>
            <a:headEnd/>
            <a:tailEnd/>
          </a:ln>
        </p:spPr>
      </p:pic>
      <p:sp>
        <p:nvSpPr>
          <p:cNvPr id="8" name="TextBox 7"/>
          <p:cNvSpPr txBox="1"/>
          <p:nvPr/>
        </p:nvSpPr>
        <p:spPr>
          <a:xfrm>
            <a:off x="9365338" y="6172371"/>
            <a:ext cx="1712328" cy="166199"/>
          </a:xfrm>
          <a:prstGeom prst="rect">
            <a:avLst/>
          </a:prstGeom>
          <a:noFill/>
        </p:spPr>
        <p:txBody>
          <a:bodyPr wrap="none" lIns="0" tIns="0" rIns="0" bIns="0" rtlCol="0">
            <a:spAutoFit/>
          </a:bodyPr>
          <a:lstStyle/>
          <a:p>
            <a:pPr>
              <a:lnSpc>
                <a:spcPct val="90000"/>
              </a:lnSpc>
            </a:pPr>
            <a:r>
              <a:rPr lang="en-US" sz="1200" dirty="0"/>
              <a:t>*TBD - Temporary Manager</a:t>
            </a:r>
          </a:p>
        </p:txBody>
      </p:sp>
    </p:spTree>
    <p:extLst>
      <p:ext uri="{BB962C8B-B14F-4D97-AF65-F5344CB8AC3E}">
        <p14:creationId xmlns:p14="http://schemas.microsoft.com/office/powerpoint/2010/main" val="4011636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33" descr="cloud.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65372" y="20596"/>
            <a:ext cx="10723453" cy="700313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275" y="6276973"/>
            <a:ext cx="1625138" cy="594360"/>
          </a:xfrm>
          <a:prstGeom prst="rect">
            <a:avLst/>
          </a:prstGeom>
        </p:spPr>
      </p:pic>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3" name="Picture 122"/>
          <p:cNvPicPr>
            <a:picLocks noChangeAspect="1"/>
          </p:cNvPicPr>
          <p:nvPr/>
        </p:nvPicPr>
        <p:blipFill rotWithShape="1">
          <a:blip r:embed="rId5" cstate="print">
            <a:extLst>
              <a:ext uri="{28A0092B-C50C-407E-A947-70E740481C1C}">
                <a14:useLocalDpi xmlns:a14="http://schemas.microsoft.com/office/drawing/2010/main"/>
              </a:ext>
            </a:extLst>
          </a:blip>
          <a:srcRect l="-13699"/>
          <a:stretch/>
        </p:blipFill>
        <p:spPr>
          <a:xfrm>
            <a:off x="-2806111" y="948381"/>
            <a:ext cx="7644704" cy="6051386"/>
          </a:xfrm>
          <a:prstGeom prst="parallelogram">
            <a:avLst>
              <a:gd name="adj" fmla="val 30373"/>
            </a:avLst>
          </a:prstGeom>
        </p:spPr>
      </p:pic>
      <p:pic>
        <p:nvPicPr>
          <p:cNvPr id="124" name="Picture 123" descr="Oracle logo in white on red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4675" y="6429373"/>
            <a:ext cx="1625138" cy="594360"/>
          </a:xfrm>
          <a:prstGeom prst="rect">
            <a:avLst/>
          </a:prstGeom>
        </p:spPr>
      </p:pic>
      <p:sp>
        <p:nvSpPr>
          <p:cNvPr id="126" name="Parallelogram 125"/>
          <p:cNvSpPr/>
          <p:nvPr/>
        </p:nvSpPr>
        <p:spPr>
          <a:xfrm>
            <a:off x="-1116282" y="447041"/>
            <a:ext cx="8744326" cy="499018"/>
          </a:xfrm>
          <a:prstGeom prst="parallelogram">
            <a:avLst>
              <a:gd name="adj" fmla="val 36579"/>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343087" y="50793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What SEaaS Services do hub SEs support?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9" name="Picture 128"/>
          <p:cNvPicPr>
            <a:picLocks noChangeAspect="1"/>
          </p:cNvPicPr>
          <p:nvPr/>
        </p:nvPicPr>
        <p:blipFill>
          <a:blip r:embed="rId6">
            <a:clrChange>
              <a:clrFrom>
                <a:srgbClr val="8EADBF"/>
              </a:clrFrom>
              <a:clrTo>
                <a:srgbClr val="8EADBF">
                  <a:alpha val="0"/>
                </a:srgbClr>
              </a:clrTo>
            </a:clrChange>
          </a:blip>
          <a:stretch>
            <a:fillRect/>
          </a:stretch>
        </p:blipFill>
        <p:spPr>
          <a:xfrm>
            <a:off x="4598071" y="1958097"/>
            <a:ext cx="7308765" cy="3609583"/>
          </a:xfrm>
          <a:prstGeom prst="rect">
            <a:avLst/>
          </a:prstGeom>
        </p:spPr>
      </p:pic>
      <p:sp>
        <p:nvSpPr>
          <p:cNvPr id="130" name="Title 3"/>
          <p:cNvSpPr>
            <a:spLocks noGrp="1"/>
          </p:cNvSpPr>
          <p:nvPr>
            <p:ph type="title"/>
          </p:nvPr>
        </p:nvSpPr>
        <p:spPr>
          <a:xfrm>
            <a:off x="4637651" y="1566021"/>
            <a:ext cx="7249891" cy="302840"/>
          </a:xfrm>
        </p:spPr>
        <p:txBody>
          <a:bodyPr/>
          <a:lstStyle/>
          <a:p>
            <a:pPr algn="ctr"/>
            <a:r>
              <a:rPr lang="en-US" sz="2400" dirty="0">
                <a:solidFill>
                  <a:schemeClr val="accent1"/>
                </a:solidFill>
              </a:rPr>
              <a:t>NATD Solution Engineering Service Catalog</a:t>
            </a:r>
          </a:p>
        </p:txBody>
      </p:sp>
      <p:grpSp>
        <p:nvGrpSpPr>
          <p:cNvPr id="131" name="Group 130"/>
          <p:cNvGrpSpPr/>
          <p:nvPr/>
        </p:nvGrpSpPr>
        <p:grpSpPr>
          <a:xfrm>
            <a:off x="6958396" y="5852593"/>
            <a:ext cx="382673" cy="370242"/>
            <a:chOff x="6786977" y="2085654"/>
            <a:chExt cx="382673" cy="370242"/>
          </a:xfrm>
        </p:grpSpPr>
        <p:sp>
          <p:nvSpPr>
            <p:cNvPr id="132" name="Oval 131"/>
            <p:cNvSpPr/>
            <p:nvPr/>
          </p:nvSpPr>
          <p:spPr bwMode="gray">
            <a:xfrm>
              <a:off x="6786977" y="2085654"/>
              <a:ext cx="382673" cy="370242"/>
            </a:xfrm>
            <a:prstGeom prst="ellipse">
              <a:avLst/>
            </a:prstGeom>
            <a:solidFill>
              <a:schemeClr val="bg1">
                <a:lumMod val="8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3" name="Freeform 8"/>
            <p:cNvSpPr>
              <a:spLocks noChangeAspect="1" noChangeArrowheads="1"/>
            </p:cNvSpPr>
            <p:nvPr/>
          </p:nvSpPr>
          <p:spPr bwMode="auto">
            <a:xfrm>
              <a:off x="6848622" y="2169576"/>
              <a:ext cx="261912" cy="199406"/>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a:xfrm>
            <a:off x="7438279" y="5773045"/>
            <a:ext cx="1717928" cy="498598"/>
          </a:xfrm>
          <a:prstGeom prst="rect">
            <a:avLst/>
          </a:prstGeom>
          <a:noFill/>
        </p:spPr>
        <p:txBody>
          <a:bodyPr wrap="square" lIns="0" tIns="0" rIns="0" bIns="0" rtlCol="0">
            <a:spAutoFit/>
          </a:bodyPr>
          <a:lstStyle/>
          <a:p>
            <a:pPr>
              <a:lnSpc>
                <a:spcPct val="90000"/>
              </a:lnSpc>
            </a:pPr>
            <a:r>
              <a:rPr lang="en-US" sz="1200" dirty="0"/>
              <a:t>Pilot SE Service where Platform Specialists and/or Hub SEs are engaged.</a:t>
            </a:r>
          </a:p>
        </p:txBody>
      </p:sp>
      <p:sp>
        <p:nvSpPr>
          <p:cNvPr id="135" name="Rectangle: Rounded Corners 134"/>
          <p:cNvSpPr/>
          <p:nvPr/>
        </p:nvSpPr>
        <p:spPr bwMode="gray">
          <a:xfrm>
            <a:off x="4643120" y="1955775"/>
            <a:ext cx="7256407" cy="2566598"/>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6" name="Rectangle: Rounded Corners 135"/>
          <p:cNvSpPr/>
          <p:nvPr/>
        </p:nvSpPr>
        <p:spPr bwMode="gray">
          <a:xfrm>
            <a:off x="4631136" y="4607583"/>
            <a:ext cx="7256407" cy="960097"/>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97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xmlns="" name="Oracle-16x9-2017-v1.potx" id="{35B949F9-3D9B-8545-ABB1-2D605795AFEE}" vid="{03E2794D-D50C-4E4B-B0AA-789E97C39BD8}"/>
    </a:ext>
  </a:extLst>
</a:theme>
</file>

<file path=ppt/theme/theme2.xml><?xml version="1.0" encoding="utf-8"?>
<a:theme xmlns:a="http://schemas.openxmlformats.org/drawingml/2006/main" name="15_Oracle_16x9_2016">
  <a:themeElements>
    <a:clrScheme name="Oracle Standard FY17">
      <a:dk1>
        <a:srgbClr val="58595B"/>
      </a:dk1>
      <a:lt1>
        <a:sysClr val="window" lastClr="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16x9-2016-160322.potx" id="{B11D17A6-ACA2-4445-86DA-2A41F5EDE6E3}" vid="{34FFC17F-D0E0-4840-99BC-668C2BF321D9}"/>
    </a:ext>
  </a:ext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4.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xmlns="" name="Oracle-16x9-2016-160824.potx" id="{CE3840C0-F013-7342-BAB2-1AC823A7DF05}" vid="{51AAF8A8-7FCA-D549-ACBE-0AB61C2DFD60}"/>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Oracle-16x9-2017-170104</Template>
  <TotalTime>5242</TotalTime>
  <Words>1120</Words>
  <Application>Microsoft Office PowerPoint</Application>
  <PresentationFormat>Custom</PresentationFormat>
  <Paragraphs>348</Paragraphs>
  <Slides>17</Slides>
  <Notes>15</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Oracle-16x9-2017-170104</vt:lpstr>
      <vt:lpstr>15_Oracle_16x9_2016</vt:lpstr>
      <vt:lpstr>Oracle_16x9_2014_521</vt:lpstr>
      <vt:lpstr>Oracle-16x9-2016-160908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NATD Solution Engineering Service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Cloud Solution Hubs Model</dc:title>
  <dc:subject>Corproate Presentation Template</dc:subject>
  <dc:creator>maharshi.desai@oracle.com</dc:creator>
  <cp:keywords>SEaaS</cp:keywords>
  <cp:lastModifiedBy>mahadesa</cp:lastModifiedBy>
  <cp:revision>422</cp:revision>
  <cp:lastPrinted>2014-07-16T02:22:57Z</cp:lastPrinted>
  <dcterms:created xsi:type="dcterms:W3CDTF">2017-05-31T17:36:35Z</dcterms:created>
  <dcterms:modified xsi:type="dcterms:W3CDTF">2017-09-07T20:20:25Z</dcterms:modified>
  <cp:category>Hub</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